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23"/>
  </p:notesMasterIdLst>
  <p:sldIdLst>
    <p:sldId id="256" r:id="rId5"/>
    <p:sldId id="257" r:id="rId6"/>
    <p:sldId id="259" r:id="rId7"/>
    <p:sldId id="314" r:id="rId8"/>
    <p:sldId id="260" r:id="rId9"/>
    <p:sldId id="297" r:id="rId10"/>
    <p:sldId id="298" r:id="rId11"/>
    <p:sldId id="300" r:id="rId12"/>
    <p:sldId id="315" r:id="rId13"/>
    <p:sldId id="310" r:id="rId14"/>
    <p:sldId id="302" r:id="rId15"/>
    <p:sldId id="304" r:id="rId16"/>
    <p:sldId id="306" r:id="rId17"/>
    <p:sldId id="307" r:id="rId18"/>
    <p:sldId id="295" r:id="rId19"/>
    <p:sldId id="317" r:id="rId20"/>
    <p:sldId id="318" r:id="rId21"/>
    <p:sldId id="316" r:id="rId2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3F3077D-DAA9-4AB6-89B7-924EC1D78AA6}">
          <p14:sldIdLst>
            <p14:sldId id="256"/>
            <p14:sldId id="257"/>
            <p14:sldId id="259"/>
            <p14:sldId id="314"/>
            <p14:sldId id="260"/>
            <p14:sldId id="297"/>
            <p14:sldId id="298"/>
            <p14:sldId id="300"/>
            <p14:sldId id="315"/>
            <p14:sldId id="310"/>
            <p14:sldId id="302"/>
            <p14:sldId id="304"/>
            <p14:sldId id="306"/>
            <p14:sldId id="307"/>
            <p14:sldId id="295"/>
            <p14:sldId id="317"/>
            <p14:sldId id="318"/>
            <p14:sldId id="31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705" autoAdjust="0"/>
  </p:normalViewPr>
  <p:slideViewPr>
    <p:cSldViewPr>
      <p:cViewPr>
        <p:scale>
          <a:sx n="84" d="100"/>
          <a:sy n="84" d="100"/>
        </p:scale>
        <p:origin x="-2394" y="-4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5FD0B8-22B1-462A-ADCE-2237D254C680}" type="datetimeFigureOut">
              <a:rPr lang="zh-CN" altLang="en-US" smtClean="0"/>
              <a:t>2017/3/19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2588F4-234C-4CCB-896B-8A2E43D57287}" type="slidenum">
              <a:rPr lang="zh-CN" altLang="en-US" smtClean="0"/>
              <a:t>‹#›</a:t>
            </a:fld>
            <a:endParaRPr lang="zh-CN" altLang="en-US"/>
          </a:p>
        </p:txBody>
      </p:sp>
    </p:spTree>
    <p:extLst>
      <p:ext uri="{BB962C8B-B14F-4D97-AF65-F5344CB8AC3E}">
        <p14:creationId xmlns:p14="http://schemas.microsoft.com/office/powerpoint/2010/main" val="156621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5427338-530E-48D2-B61D-2117122E8F4C}"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3950753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5427338-530E-48D2-B61D-2117122E8F4C}" type="slidenum">
              <a:rPr lang="zh-CN" altLang="en-US" smtClean="0"/>
              <a:t>10</a:t>
            </a:fld>
            <a:endParaRPr lang="zh-CN" altLang="en-US"/>
          </a:p>
        </p:txBody>
      </p:sp>
    </p:spTree>
    <p:extLst>
      <p:ext uri="{BB962C8B-B14F-4D97-AF65-F5344CB8AC3E}">
        <p14:creationId xmlns:p14="http://schemas.microsoft.com/office/powerpoint/2010/main" val="1361774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FF0000"/>
              </a:solidFill>
            </a:endParaRPr>
          </a:p>
        </p:txBody>
      </p:sp>
      <p:sp>
        <p:nvSpPr>
          <p:cNvPr id="4" name="灯片编号占位符 3"/>
          <p:cNvSpPr>
            <a:spLocks noGrp="1"/>
          </p:cNvSpPr>
          <p:nvPr>
            <p:ph type="sldNum" sz="quarter" idx="10"/>
          </p:nvPr>
        </p:nvSpPr>
        <p:spPr/>
        <p:txBody>
          <a:bodyPr/>
          <a:lstStyle/>
          <a:p>
            <a:fld id="{15427338-530E-48D2-B61D-2117122E8F4C}" type="slidenum">
              <a:rPr lang="zh-CN" altLang="en-US" smtClean="0"/>
              <a:t>11</a:t>
            </a:fld>
            <a:endParaRPr lang="zh-CN" altLang="en-US"/>
          </a:p>
        </p:txBody>
      </p:sp>
    </p:spTree>
    <p:extLst>
      <p:ext uri="{BB962C8B-B14F-4D97-AF65-F5344CB8AC3E}">
        <p14:creationId xmlns:p14="http://schemas.microsoft.com/office/powerpoint/2010/main" val="3109003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FF0000"/>
              </a:solidFill>
            </a:endParaRPr>
          </a:p>
        </p:txBody>
      </p:sp>
      <p:sp>
        <p:nvSpPr>
          <p:cNvPr id="4" name="灯片编号占位符 3"/>
          <p:cNvSpPr>
            <a:spLocks noGrp="1"/>
          </p:cNvSpPr>
          <p:nvPr>
            <p:ph type="sldNum" sz="quarter" idx="10"/>
          </p:nvPr>
        </p:nvSpPr>
        <p:spPr/>
        <p:txBody>
          <a:bodyPr/>
          <a:lstStyle/>
          <a:p>
            <a:fld id="{15427338-530E-48D2-B61D-2117122E8F4C}" type="slidenum">
              <a:rPr lang="zh-CN" altLang="en-US" smtClean="0"/>
              <a:t>12</a:t>
            </a:fld>
            <a:endParaRPr lang="zh-CN" altLang="en-US"/>
          </a:p>
        </p:txBody>
      </p:sp>
    </p:spTree>
    <p:extLst>
      <p:ext uri="{BB962C8B-B14F-4D97-AF65-F5344CB8AC3E}">
        <p14:creationId xmlns:p14="http://schemas.microsoft.com/office/powerpoint/2010/main" val="3109003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rgbClr val="FF0000"/>
                </a:solidFill>
              </a:rPr>
              <a:t>项目背景介绍第一句话</a:t>
            </a:r>
            <a:endParaRPr lang="en-US" altLang="zh-CN" dirty="0" smtClean="0">
              <a:solidFill>
                <a:srgbClr val="FF0000"/>
              </a:solidFill>
            </a:endParaRPr>
          </a:p>
          <a:p>
            <a:r>
              <a:rPr lang="zh-CN" altLang="en-US" dirty="0" smtClean="0">
                <a:solidFill>
                  <a:srgbClr val="FF0000"/>
                </a:solidFill>
              </a:rPr>
              <a:t>三台服务器，每台服务器指定负责对应区域的用户请求</a:t>
            </a:r>
            <a:endParaRPr lang="en-US" altLang="zh-CN" dirty="0" smtClean="0">
              <a:solidFill>
                <a:srgbClr val="FF0000"/>
              </a:solidFill>
            </a:endParaRPr>
          </a:p>
          <a:p>
            <a:r>
              <a:rPr lang="zh-CN" altLang="en-US" dirty="0" smtClean="0">
                <a:solidFill>
                  <a:srgbClr val="FF0000"/>
                </a:solidFill>
              </a:rPr>
              <a:t>一句话主要功能</a:t>
            </a:r>
            <a:endParaRPr lang="zh-CN" altLang="en-US" dirty="0">
              <a:solidFill>
                <a:srgbClr val="FF0000"/>
              </a:solidFill>
            </a:endParaRPr>
          </a:p>
        </p:txBody>
      </p:sp>
      <p:sp>
        <p:nvSpPr>
          <p:cNvPr id="4" name="灯片编号占位符 3"/>
          <p:cNvSpPr>
            <a:spLocks noGrp="1"/>
          </p:cNvSpPr>
          <p:nvPr>
            <p:ph type="sldNum" sz="quarter" idx="10"/>
          </p:nvPr>
        </p:nvSpPr>
        <p:spPr/>
        <p:txBody>
          <a:bodyPr/>
          <a:lstStyle/>
          <a:p>
            <a:fld id="{15427338-530E-48D2-B61D-2117122E8F4C}" type="slidenum">
              <a:rPr lang="zh-CN" altLang="en-US" smtClean="0"/>
              <a:t>13</a:t>
            </a:fld>
            <a:endParaRPr lang="zh-CN" altLang="en-US"/>
          </a:p>
        </p:txBody>
      </p:sp>
    </p:spTree>
    <p:extLst>
      <p:ext uri="{BB962C8B-B14F-4D97-AF65-F5344CB8AC3E}">
        <p14:creationId xmlns:p14="http://schemas.microsoft.com/office/powerpoint/2010/main" val="3109003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FF0000"/>
              </a:solidFill>
            </a:endParaRPr>
          </a:p>
        </p:txBody>
      </p:sp>
      <p:sp>
        <p:nvSpPr>
          <p:cNvPr id="4" name="灯片编号占位符 3"/>
          <p:cNvSpPr>
            <a:spLocks noGrp="1"/>
          </p:cNvSpPr>
          <p:nvPr>
            <p:ph type="sldNum" sz="quarter" idx="10"/>
          </p:nvPr>
        </p:nvSpPr>
        <p:spPr/>
        <p:txBody>
          <a:bodyPr/>
          <a:lstStyle/>
          <a:p>
            <a:fld id="{15427338-530E-48D2-B61D-2117122E8F4C}" type="slidenum">
              <a:rPr lang="zh-CN" altLang="en-US" smtClean="0"/>
              <a:t>14</a:t>
            </a:fld>
            <a:endParaRPr lang="zh-CN" altLang="en-US"/>
          </a:p>
        </p:txBody>
      </p:sp>
    </p:spTree>
    <p:extLst>
      <p:ext uri="{BB962C8B-B14F-4D97-AF65-F5344CB8AC3E}">
        <p14:creationId xmlns:p14="http://schemas.microsoft.com/office/powerpoint/2010/main" val="3109003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15427338-530E-48D2-B61D-2117122E8F4C}"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1361774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15427338-530E-48D2-B61D-2117122E8F4C}"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1361774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15427338-530E-48D2-B61D-2117122E8F4C}"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1361774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5427338-530E-48D2-B61D-2117122E8F4C}" type="slidenum">
              <a:rPr lang="zh-CN" altLang="en-US" smtClean="0"/>
              <a:t>18</a:t>
            </a:fld>
            <a:endParaRPr lang="zh-CN" altLang="en-US"/>
          </a:p>
        </p:txBody>
      </p:sp>
    </p:spTree>
    <p:extLst>
      <p:ext uri="{BB962C8B-B14F-4D97-AF65-F5344CB8AC3E}">
        <p14:creationId xmlns:p14="http://schemas.microsoft.com/office/powerpoint/2010/main" val="746572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5427338-530E-48D2-B61D-2117122E8F4C}"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4034752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FF0000"/>
              </a:solidFill>
            </a:endParaRPr>
          </a:p>
        </p:txBody>
      </p:sp>
      <p:sp>
        <p:nvSpPr>
          <p:cNvPr id="4" name="灯片编号占位符 3"/>
          <p:cNvSpPr>
            <a:spLocks noGrp="1"/>
          </p:cNvSpPr>
          <p:nvPr>
            <p:ph type="sldNum" sz="quarter" idx="10"/>
          </p:nvPr>
        </p:nvSpPr>
        <p:spPr/>
        <p:txBody>
          <a:bodyPr/>
          <a:lstStyle/>
          <a:p>
            <a:fld id="{15427338-530E-48D2-B61D-2117122E8F4C}" type="slidenum">
              <a:rPr lang="zh-CN" altLang="en-US" smtClean="0"/>
              <a:t>3</a:t>
            </a:fld>
            <a:endParaRPr lang="zh-CN" altLang="en-US"/>
          </a:p>
        </p:txBody>
      </p:sp>
    </p:spTree>
    <p:extLst>
      <p:ext uri="{BB962C8B-B14F-4D97-AF65-F5344CB8AC3E}">
        <p14:creationId xmlns:p14="http://schemas.microsoft.com/office/powerpoint/2010/main" val="3109003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FF0000"/>
              </a:solidFill>
            </a:endParaRPr>
          </a:p>
        </p:txBody>
      </p:sp>
      <p:sp>
        <p:nvSpPr>
          <p:cNvPr id="4" name="灯片编号占位符 3"/>
          <p:cNvSpPr>
            <a:spLocks noGrp="1"/>
          </p:cNvSpPr>
          <p:nvPr>
            <p:ph type="sldNum" sz="quarter" idx="10"/>
          </p:nvPr>
        </p:nvSpPr>
        <p:spPr/>
        <p:txBody>
          <a:bodyPr/>
          <a:lstStyle/>
          <a:p>
            <a:fld id="{15427338-530E-48D2-B61D-2117122E8F4C}" type="slidenum">
              <a:rPr lang="zh-CN" altLang="en-US" smtClean="0"/>
              <a:t>4</a:t>
            </a:fld>
            <a:endParaRPr lang="zh-CN" altLang="en-US"/>
          </a:p>
        </p:txBody>
      </p:sp>
    </p:spTree>
    <p:extLst>
      <p:ext uri="{BB962C8B-B14F-4D97-AF65-F5344CB8AC3E}">
        <p14:creationId xmlns:p14="http://schemas.microsoft.com/office/powerpoint/2010/main" val="3109003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5427338-530E-48D2-B61D-2117122E8F4C}"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1764546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5427338-530E-48D2-B61D-2117122E8F4C}" type="slidenum">
              <a:rPr lang="zh-CN" altLang="en-US" smtClean="0"/>
              <a:t>6</a:t>
            </a:fld>
            <a:endParaRPr lang="zh-CN" altLang="en-US"/>
          </a:p>
        </p:txBody>
      </p:sp>
    </p:spTree>
    <p:extLst>
      <p:ext uri="{BB962C8B-B14F-4D97-AF65-F5344CB8AC3E}">
        <p14:creationId xmlns:p14="http://schemas.microsoft.com/office/powerpoint/2010/main" val="1361774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缓存数据一致性维护技术是基于</a:t>
            </a:r>
            <a:r>
              <a:rPr lang="en-US" altLang="zh-CN" dirty="0" smtClean="0"/>
              <a:t>AST</a:t>
            </a:r>
            <a:r>
              <a:rPr lang="zh-CN" altLang="en-US" dirty="0" smtClean="0"/>
              <a:t>的</a:t>
            </a:r>
            <a:endParaRPr lang="zh-CN" altLang="en-US" dirty="0"/>
          </a:p>
        </p:txBody>
      </p:sp>
      <p:sp>
        <p:nvSpPr>
          <p:cNvPr id="4" name="灯片编号占位符 3"/>
          <p:cNvSpPr>
            <a:spLocks noGrp="1"/>
          </p:cNvSpPr>
          <p:nvPr>
            <p:ph type="sldNum" sz="quarter" idx="10"/>
          </p:nvPr>
        </p:nvSpPr>
        <p:spPr/>
        <p:txBody>
          <a:bodyPr/>
          <a:lstStyle/>
          <a:p>
            <a:fld id="{15427338-530E-48D2-B61D-2117122E8F4C}" type="slidenum">
              <a:rPr lang="zh-CN" altLang="en-US" smtClean="0"/>
              <a:t>7</a:t>
            </a:fld>
            <a:endParaRPr lang="zh-CN" altLang="en-US"/>
          </a:p>
        </p:txBody>
      </p:sp>
    </p:spTree>
    <p:extLst>
      <p:ext uri="{BB962C8B-B14F-4D97-AF65-F5344CB8AC3E}">
        <p14:creationId xmlns:p14="http://schemas.microsoft.com/office/powerpoint/2010/main" val="1361774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5427338-530E-48D2-B61D-2117122E8F4C}" type="slidenum">
              <a:rPr lang="zh-CN" altLang="en-US" smtClean="0"/>
              <a:t>8</a:t>
            </a:fld>
            <a:endParaRPr lang="zh-CN" altLang="en-US"/>
          </a:p>
        </p:txBody>
      </p:sp>
    </p:spTree>
    <p:extLst>
      <p:ext uri="{BB962C8B-B14F-4D97-AF65-F5344CB8AC3E}">
        <p14:creationId xmlns:p14="http://schemas.microsoft.com/office/powerpoint/2010/main" val="1361774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5427338-530E-48D2-B61D-2117122E8F4C}" type="slidenum">
              <a:rPr lang="zh-CN" altLang="en-US" smtClean="0"/>
              <a:t>9</a:t>
            </a:fld>
            <a:endParaRPr lang="zh-CN" altLang="en-US"/>
          </a:p>
        </p:txBody>
      </p:sp>
    </p:spTree>
    <p:extLst>
      <p:ext uri="{BB962C8B-B14F-4D97-AF65-F5344CB8AC3E}">
        <p14:creationId xmlns:p14="http://schemas.microsoft.com/office/powerpoint/2010/main" val="136177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D4880A6-777F-4568-8C16-6825EA750CDE}" type="datetime1">
              <a:rPr lang="zh-CN" altLang="en-US" smtClean="0"/>
              <a:t>2017/3/19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2A779D8-F838-4A7A-8744-8C4DCD978830}" type="datetime1">
              <a:rPr lang="zh-CN" altLang="en-US" smtClean="0"/>
              <a:t>2017/3/19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501D89A-6ED0-472C-A649-887B04C88B78}" type="datetime1">
              <a:rPr lang="zh-CN" altLang="en-US" smtClean="0"/>
              <a:t>2017/3/19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997200"/>
            <a:ext cx="7772400" cy="1692276"/>
          </a:xfrm>
        </p:spPr>
        <p:txBody>
          <a:bodyPr anchor="b"/>
          <a:lstStyle>
            <a:lvl1pPr algn="ctr">
              <a:defRPr sz="6000">
                <a:solidFill>
                  <a:srgbClr val="2A5989"/>
                </a:solidFill>
                <a:latin typeface="华文中宋" panose="02010600040101010101" pitchFamily="2" charset="-122"/>
                <a:ea typeface="华文中宋" panose="02010600040101010101" pitchFamily="2" charset="-122"/>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143000" y="4927600"/>
            <a:ext cx="6858000" cy="342900"/>
          </a:xfrm>
        </p:spPr>
        <p:txBody>
          <a:bodyPr/>
          <a:lstStyle>
            <a:lvl1pPr marL="0" indent="0" algn="ctr">
              <a:buNone/>
              <a:defRPr sz="2400">
                <a:latin typeface="DFKai-SB" panose="03000509000000000000" pitchFamily="65" charset="-120"/>
                <a:ea typeface="DFKai-SB" panose="03000509000000000000" pitchFamily="65"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245FCE57-6334-4C60-BDA6-A48FEEEEC41E}"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矩形 6"/>
          <p:cNvSpPr/>
          <p:nvPr userDrawn="1"/>
        </p:nvSpPr>
        <p:spPr>
          <a:xfrm>
            <a:off x="0" y="0"/>
            <a:ext cx="9144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cxnSp>
        <p:nvCxnSpPr>
          <p:cNvPr id="8" name="直接连接符 7"/>
          <p:cNvCxnSpPr/>
          <p:nvPr userDrawn="1"/>
        </p:nvCxnSpPr>
        <p:spPr>
          <a:xfrm>
            <a:off x="3323493" y="3466407"/>
            <a:ext cx="248998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椭圆 10"/>
          <p:cNvSpPr/>
          <p:nvPr userDrawn="1"/>
        </p:nvSpPr>
        <p:spPr>
          <a:xfrm>
            <a:off x="3966693" y="1867437"/>
            <a:ext cx="1210614" cy="1210614"/>
          </a:xfrm>
          <a:prstGeom prst="ellipse">
            <a:avLst/>
          </a:prstGeom>
          <a:solidFill>
            <a:srgbClr val="2A59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9080" y="1953051"/>
            <a:ext cx="1045840" cy="1048912"/>
          </a:xfrm>
          <a:prstGeom prst="rect">
            <a:avLst/>
          </a:prstGeom>
        </p:spPr>
      </p:pic>
    </p:spTree>
    <p:extLst>
      <p:ext uri="{BB962C8B-B14F-4D97-AF65-F5344CB8AC3E}">
        <p14:creationId xmlns:p14="http://schemas.microsoft.com/office/powerpoint/2010/main" val="1277962003"/>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751116" y="365126"/>
            <a:ext cx="7764234" cy="1325563"/>
          </a:xfrm>
        </p:spPr>
        <p:txBody>
          <a:bodyPr/>
          <a:lstStyle>
            <a:lvl1pPr>
              <a:defRPr>
                <a:solidFill>
                  <a:srgbClr val="2A5989"/>
                </a:solidFill>
                <a:latin typeface="华文中宋" panose="02010600040101010101" pitchFamily="2" charset="-122"/>
                <a:ea typeface="华文中宋" panose="02010600040101010101" pitchFamily="2"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Font typeface="Wingdings" panose="05000000000000000000" pitchFamily="2" charset="2"/>
              <a:buChar char="n"/>
              <a:defRPr>
                <a:latin typeface="华文中宋" panose="02010600040101010101" pitchFamily="2" charset="-122"/>
                <a:ea typeface="华文中宋" panose="02010600040101010101" pitchFamily="2" charset="-122"/>
              </a:defRPr>
            </a:lvl1pPr>
            <a:lvl2pPr marL="685800" indent="-228600">
              <a:buFont typeface="Wingdings" panose="05000000000000000000" pitchFamily="2" charset="2"/>
              <a:buChar char="n"/>
              <a:defRPr>
                <a:latin typeface="DFKai-SB" panose="03000509000000000000" pitchFamily="65" charset="-120"/>
                <a:ea typeface="DFKai-SB" panose="03000509000000000000" pitchFamily="65" charset="-120"/>
              </a:defRPr>
            </a:lvl2pPr>
            <a:lvl3pPr marL="1143000" indent="-228600">
              <a:buFont typeface="Wingdings" panose="05000000000000000000" pitchFamily="2" charset="2"/>
              <a:buChar char="n"/>
              <a:defRPr>
                <a:latin typeface="DFKai-SB" panose="03000509000000000000" pitchFamily="65" charset="-120"/>
                <a:ea typeface="DFKai-SB" panose="03000509000000000000" pitchFamily="65" charset="-120"/>
              </a:defRPr>
            </a:lvl3pPr>
            <a:lvl4pPr marL="1600200" indent="-228600">
              <a:buFont typeface="Wingdings" panose="05000000000000000000" pitchFamily="2" charset="2"/>
              <a:buChar char="n"/>
              <a:defRPr>
                <a:latin typeface="DFKai-SB" panose="03000509000000000000" pitchFamily="65" charset="-120"/>
                <a:ea typeface="DFKai-SB" panose="03000509000000000000" pitchFamily="65" charset="-120"/>
              </a:defRPr>
            </a:lvl4pPr>
            <a:lvl5pPr marL="2057400" indent="-228600">
              <a:buFont typeface="Wingdings" panose="05000000000000000000" pitchFamily="2" charset="2"/>
              <a:buChar char="n"/>
              <a:defRPr>
                <a:latin typeface="DFKai-SB" panose="03000509000000000000" pitchFamily="65" charset="-120"/>
                <a:ea typeface="DFKai-SB" panose="03000509000000000000" pitchFamily="65" charset="-12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96F0E9A6-08B2-4D24-92AF-993359FBC6F9}"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矩形 6"/>
          <p:cNvSpPr/>
          <p:nvPr userDrawn="1"/>
        </p:nvSpPr>
        <p:spPr>
          <a:xfrm>
            <a:off x="0" y="0"/>
            <a:ext cx="9144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 name="矩形 7"/>
          <p:cNvSpPr/>
          <p:nvPr userDrawn="1"/>
        </p:nvSpPr>
        <p:spPr>
          <a:xfrm>
            <a:off x="628651" y="478973"/>
            <a:ext cx="122465" cy="972457"/>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Tree>
    <p:extLst>
      <p:ext uri="{BB962C8B-B14F-4D97-AF65-F5344CB8AC3E}">
        <p14:creationId xmlns:p14="http://schemas.microsoft.com/office/powerpoint/2010/main" val="2551747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746352" y="1709739"/>
            <a:ext cx="7764235" cy="2852737"/>
          </a:xfrm>
        </p:spPr>
        <p:txBody>
          <a:bodyPr anchor="b"/>
          <a:lstStyle>
            <a:lvl1pPr>
              <a:defRPr sz="6000">
                <a:solidFill>
                  <a:srgbClr val="1E4B74"/>
                </a:solidFill>
                <a:latin typeface="华文中宋" panose="02010600040101010101" pitchFamily="2" charset="-122"/>
                <a:ea typeface="华文中宋" panose="02010600040101010101" pitchFamily="2" charset="-122"/>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lumMod val="75000"/>
                    <a:lumOff val="25000"/>
                  </a:schemeClr>
                </a:solidFill>
                <a:latin typeface="Times New Roman" panose="02020603050405020304" pitchFamily="18" charset="0"/>
                <a:ea typeface="DFKai-SB" panose="03000509000000000000" pitchFamily="65" charset="-12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p>
        </p:txBody>
      </p:sp>
      <p:sp>
        <p:nvSpPr>
          <p:cNvPr id="4" name="Date Placeholder 3"/>
          <p:cNvSpPr>
            <a:spLocks noGrp="1"/>
          </p:cNvSpPr>
          <p:nvPr>
            <p:ph type="dt" sz="half" idx="10"/>
          </p:nvPr>
        </p:nvSpPr>
        <p:spPr/>
        <p:txBody>
          <a:bodyPr/>
          <a:lstStyle/>
          <a:p>
            <a:fld id="{D8E7BE6F-3007-4F2E-AFE5-50CB28F32A83}"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矩形 6"/>
          <p:cNvSpPr/>
          <p:nvPr userDrawn="1"/>
        </p:nvSpPr>
        <p:spPr>
          <a:xfrm>
            <a:off x="623888" y="3483657"/>
            <a:ext cx="122465" cy="972457"/>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 name="矩形 8"/>
          <p:cNvSpPr/>
          <p:nvPr userDrawn="1"/>
        </p:nvSpPr>
        <p:spPr>
          <a:xfrm>
            <a:off x="0" y="0"/>
            <a:ext cx="9144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Tree>
    <p:extLst>
      <p:ext uri="{BB962C8B-B14F-4D97-AF65-F5344CB8AC3E}">
        <p14:creationId xmlns:p14="http://schemas.microsoft.com/office/powerpoint/2010/main" val="4216199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EC45CC18-256B-410F-94DF-4535EEC46D10}"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95573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8FFD939-729E-4C12-928E-B80E47914731}"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38937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E4F5A45F-D6E0-4258-A6E4-553776EDA7FA}"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224768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EFACD4-80FA-4F92-AAEB-66D6AD517FD1}"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600002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202655C0-721A-4F87-A452-CBD8D243F9BF}"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24143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1B23751-756A-402D-B8E7-10D2331A041A}" type="datetime1">
              <a:rPr lang="zh-CN" altLang="en-US" smtClean="0"/>
              <a:t>2017/3/19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A18406C-DE53-4799-92C4-BED88BFF1321}"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77181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F38A672-77C7-4B42-B449-8FEA6A548FB6}"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787912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3FAE39E-2605-4399-833D-E6E923167FB0}"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753368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997200"/>
            <a:ext cx="7772400" cy="1692276"/>
          </a:xfrm>
        </p:spPr>
        <p:txBody>
          <a:bodyPr anchor="b"/>
          <a:lstStyle>
            <a:lvl1pPr algn="ctr">
              <a:defRPr sz="6000">
                <a:solidFill>
                  <a:srgbClr val="2A5989"/>
                </a:solidFill>
                <a:latin typeface="华文中宋" panose="02010600040101010101" pitchFamily="2" charset="-122"/>
                <a:ea typeface="华文中宋" panose="02010600040101010101" pitchFamily="2" charset="-122"/>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143000" y="4927600"/>
            <a:ext cx="6858000" cy="342900"/>
          </a:xfrm>
        </p:spPr>
        <p:txBody>
          <a:bodyPr/>
          <a:lstStyle>
            <a:lvl1pPr marL="0" indent="0" algn="ctr">
              <a:buNone/>
              <a:defRPr sz="2400">
                <a:latin typeface="DFKai-SB" panose="03000509000000000000" pitchFamily="65" charset="-120"/>
                <a:ea typeface="DFKai-SB" panose="03000509000000000000" pitchFamily="65"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D4FED012-A8C1-4D9F-90D5-DC37D8811C4D}"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矩形 6"/>
          <p:cNvSpPr/>
          <p:nvPr userDrawn="1"/>
        </p:nvSpPr>
        <p:spPr>
          <a:xfrm>
            <a:off x="0" y="0"/>
            <a:ext cx="9144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cxnSp>
        <p:nvCxnSpPr>
          <p:cNvPr id="8" name="直接连接符 7"/>
          <p:cNvCxnSpPr/>
          <p:nvPr userDrawn="1"/>
        </p:nvCxnSpPr>
        <p:spPr>
          <a:xfrm>
            <a:off x="3323493" y="3466407"/>
            <a:ext cx="248998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椭圆 10"/>
          <p:cNvSpPr/>
          <p:nvPr userDrawn="1"/>
        </p:nvSpPr>
        <p:spPr>
          <a:xfrm>
            <a:off x="3966693" y="1867437"/>
            <a:ext cx="1210614" cy="1210614"/>
          </a:xfrm>
          <a:prstGeom prst="ellipse">
            <a:avLst/>
          </a:prstGeom>
          <a:solidFill>
            <a:srgbClr val="2A59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9080" y="1953051"/>
            <a:ext cx="1045840" cy="1048912"/>
          </a:xfrm>
          <a:prstGeom prst="rect">
            <a:avLst/>
          </a:prstGeom>
        </p:spPr>
      </p:pic>
    </p:spTree>
    <p:extLst>
      <p:ext uri="{BB962C8B-B14F-4D97-AF65-F5344CB8AC3E}">
        <p14:creationId xmlns:p14="http://schemas.microsoft.com/office/powerpoint/2010/main" val="3771473854"/>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751116" y="365126"/>
            <a:ext cx="7764234" cy="1325563"/>
          </a:xfrm>
        </p:spPr>
        <p:txBody>
          <a:bodyPr/>
          <a:lstStyle>
            <a:lvl1pPr>
              <a:defRPr>
                <a:solidFill>
                  <a:srgbClr val="2A5989"/>
                </a:solidFill>
                <a:latin typeface="华文中宋" panose="02010600040101010101" pitchFamily="2" charset="-122"/>
                <a:ea typeface="华文中宋" panose="02010600040101010101" pitchFamily="2"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Font typeface="Wingdings" panose="05000000000000000000" pitchFamily="2" charset="2"/>
              <a:buChar char="n"/>
              <a:defRPr>
                <a:latin typeface="华文中宋" panose="02010600040101010101" pitchFamily="2" charset="-122"/>
                <a:ea typeface="华文中宋" panose="02010600040101010101" pitchFamily="2" charset="-122"/>
              </a:defRPr>
            </a:lvl1pPr>
            <a:lvl2pPr marL="685800" indent="-228600">
              <a:buFont typeface="Wingdings" panose="05000000000000000000" pitchFamily="2" charset="2"/>
              <a:buChar char="n"/>
              <a:defRPr>
                <a:latin typeface="DFKai-SB" panose="03000509000000000000" pitchFamily="65" charset="-120"/>
                <a:ea typeface="DFKai-SB" panose="03000509000000000000" pitchFamily="65" charset="-120"/>
              </a:defRPr>
            </a:lvl2pPr>
            <a:lvl3pPr marL="1143000" indent="-228600">
              <a:buFont typeface="Wingdings" panose="05000000000000000000" pitchFamily="2" charset="2"/>
              <a:buChar char="n"/>
              <a:defRPr>
                <a:latin typeface="DFKai-SB" panose="03000509000000000000" pitchFamily="65" charset="-120"/>
                <a:ea typeface="DFKai-SB" panose="03000509000000000000" pitchFamily="65" charset="-120"/>
              </a:defRPr>
            </a:lvl3pPr>
            <a:lvl4pPr marL="1600200" indent="-228600">
              <a:buFont typeface="Wingdings" panose="05000000000000000000" pitchFamily="2" charset="2"/>
              <a:buChar char="n"/>
              <a:defRPr>
                <a:latin typeface="DFKai-SB" panose="03000509000000000000" pitchFamily="65" charset="-120"/>
                <a:ea typeface="DFKai-SB" panose="03000509000000000000" pitchFamily="65" charset="-120"/>
              </a:defRPr>
            </a:lvl4pPr>
            <a:lvl5pPr marL="2057400" indent="-228600">
              <a:buFont typeface="Wingdings" panose="05000000000000000000" pitchFamily="2" charset="2"/>
              <a:buChar char="n"/>
              <a:defRPr>
                <a:latin typeface="DFKai-SB" panose="03000509000000000000" pitchFamily="65" charset="-120"/>
                <a:ea typeface="DFKai-SB" panose="03000509000000000000" pitchFamily="65" charset="-12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4C3EC610-EA7D-476A-8897-EB7F04124742}"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矩形 6"/>
          <p:cNvSpPr/>
          <p:nvPr userDrawn="1"/>
        </p:nvSpPr>
        <p:spPr>
          <a:xfrm>
            <a:off x="0" y="0"/>
            <a:ext cx="9144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 name="矩形 7"/>
          <p:cNvSpPr/>
          <p:nvPr userDrawn="1"/>
        </p:nvSpPr>
        <p:spPr>
          <a:xfrm>
            <a:off x="628651" y="478973"/>
            <a:ext cx="122465" cy="972457"/>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Tree>
    <p:extLst>
      <p:ext uri="{BB962C8B-B14F-4D97-AF65-F5344CB8AC3E}">
        <p14:creationId xmlns:p14="http://schemas.microsoft.com/office/powerpoint/2010/main" val="3905564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746352" y="1709739"/>
            <a:ext cx="7764235" cy="2852737"/>
          </a:xfrm>
        </p:spPr>
        <p:txBody>
          <a:bodyPr anchor="b"/>
          <a:lstStyle>
            <a:lvl1pPr>
              <a:defRPr sz="6000">
                <a:solidFill>
                  <a:srgbClr val="1E4B74"/>
                </a:solidFill>
                <a:latin typeface="华文中宋" panose="02010600040101010101" pitchFamily="2" charset="-122"/>
                <a:ea typeface="华文中宋" panose="02010600040101010101" pitchFamily="2" charset="-122"/>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lumMod val="75000"/>
                    <a:lumOff val="25000"/>
                  </a:schemeClr>
                </a:solidFill>
                <a:latin typeface="Times New Roman" panose="02020603050405020304" pitchFamily="18" charset="0"/>
                <a:ea typeface="DFKai-SB" panose="03000509000000000000" pitchFamily="65" charset="-12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p>
        </p:txBody>
      </p:sp>
      <p:sp>
        <p:nvSpPr>
          <p:cNvPr id="4" name="Date Placeholder 3"/>
          <p:cNvSpPr>
            <a:spLocks noGrp="1"/>
          </p:cNvSpPr>
          <p:nvPr>
            <p:ph type="dt" sz="half" idx="10"/>
          </p:nvPr>
        </p:nvSpPr>
        <p:spPr/>
        <p:txBody>
          <a:bodyPr/>
          <a:lstStyle/>
          <a:p>
            <a:fld id="{B6EFF722-372D-45CE-A86D-7FC452C50BAF}"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矩形 6"/>
          <p:cNvSpPr/>
          <p:nvPr userDrawn="1"/>
        </p:nvSpPr>
        <p:spPr>
          <a:xfrm>
            <a:off x="623888" y="3483657"/>
            <a:ext cx="122465" cy="972457"/>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 name="矩形 8"/>
          <p:cNvSpPr/>
          <p:nvPr userDrawn="1"/>
        </p:nvSpPr>
        <p:spPr>
          <a:xfrm>
            <a:off x="0" y="0"/>
            <a:ext cx="9144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Tree>
    <p:extLst>
      <p:ext uri="{BB962C8B-B14F-4D97-AF65-F5344CB8AC3E}">
        <p14:creationId xmlns:p14="http://schemas.microsoft.com/office/powerpoint/2010/main" val="400799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9B8D6E2-928E-4A48-AE6B-F91DD0CECEC1}"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525838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E7455B37-D00F-413F-A964-203E160E4DDB}"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782217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0022BCB2-D81F-4474-9D68-44CC9D51CAF3}"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375284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7BFC62-4CCC-4ED6-ADF2-80B85DC3AED8}"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69067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3F64AE5B-27EE-45CC-A6DA-2DE1B3B823FF}" type="datetime1">
              <a:rPr lang="zh-CN" altLang="en-US" smtClean="0"/>
              <a:t>2017/3/19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EFE26C1-460D-4FE3-B2EE-544FFDDB44EB}"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325687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9DCCB928-2599-4CDD-BCB2-D236C7F25DEF}"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181275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9D95D4A-FFE2-41BD-8ACE-99F91AAF6F95}"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499348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67F9686-AF39-46B0-94BB-76F461C6D0BD}"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594073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997200"/>
            <a:ext cx="7772400" cy="1692276"/>
          </a:xfrm>
        </p:spPr>
        <p:txBody>
          <a:bodyPr anchor="b"/>
          <a:lstStyle>
            <a:lvl1pPr algn="ctr">
              <a:defRPr sz="6000">
                <a:solidFill>
                  <a:srgbClr val="2A5989"/>
                </a:solidFill>
                <a:latin typeface="华文中宋" panose="02010600040101010101" pitchFamily="2" charset="-122"/>
                <a:ea typeface="华文中宋" panose="02010600040101010101" pitchFamily="2" charset="-122"/>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143000" y="4927600"/>
            <a:ext cx="6858000" cy="342900"/>
          </a:xfrm>
        </p:spPr>
        <p:txBody>
          <a:bodyPr/>
          <a:lstStyle>
            <a:lvl1pPr marL="0" indent="0" algn="ctr">
              <a:buNone/>
              <a:defRPr sz="2400">
                <a:latin typeface="DFKai-SB" panose="03000509000000000000" pitchFamily="65" charset="-120"/>
                <a:ea typeface="DFKai-SB" panose="03000509000000000000" pitchFamily="65"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39ECBBE2-9A73-4C2D-938C-24457DD88ACA}"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矩形 6"/>
          <p:cNvSpPr/>
          <p:nvPr userDrawn="1"/>
        </p:nvSpPr>
        <p:spPr>
          <a:xfrm>
            <a:off x="0" y="0"/>
            <a:ext cx="9144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cxnSp>
        <p:nvCxnSpPr>
          <p:cNvPr id="8" name="直接连接符 7"/>
          <p:cNvCxnSpPr/>
          <p:nvPr userDrawn="1"/>
        </p:nvCxnSpPr>
        <p:spPr>
          <a:xfrm>
            <a:off x="3323493" y="3466407"/>
            <a:ext cx="248998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椭圆 10"/>
          <p:cNvSpPr/>
          <p:nvPr userDrawn="1"/>
        </p:nvSpPr>
        <p:spPr>
          <a:xfrm>
            <a:off x="3966693" y="1867437"/>
            <a:ext cx="1210614" cy="1210614"/>
          </a:xfrm>
          <a:prstGeom prst="ellipse">
            <a:avLst/>
          </a:prstGeom>
          <a:solidFill>
            <a:srgbClr val="2A59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9080" y="1953051"/>
            <a:ext cx="1045840" cy="1048912"/>
          </a:xfrm>
          <a:prstGeom prst="rect">
            <a:avLst/>
          </a:prstGeom>
        </p:spPr>
      </p:pic>
    </p:spTree>
    <p:extLst>
      <p:ext uri="{BB962C8B-B14F-4D97-AF65-F5344CB8AC3E}">
        <p14:creationId xmlns:p14="http://schemas.microsoft.com/office/powerpoint/2010/main" val="3582025961"/>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751116" y="365126"/>
            <a:ext cx="7764234" cy="1325563"/>
          </a:xfrm>
        </p:spPr>
        <p:txBody>
          <a:bodyPr/>
          <a:lstStyle>
            <a:lvl1pPr>
              <a:defRPr>
                <a:solidFill>
                  <a:srgbClr val="2A5989"/>
                </a:solidFill>
                <a:latin typeface="华文中宋" panose="02010600040101010101" pitchFamily="2" charset="-122"/>
                <a:ea typeface="华文中宋" panose="02010600040101010101" pitchFamily="2"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marL="228600" indent="-228600">
              <a:buFont typeface="Wingdings" panose="05000000000000000000" pitchFamily="2" charset="2"/>
              <a:buChar char="n"/>
              <a:defRPr>
                <a:latin typeface="华文中宋" panose="02010600040101010101" pitchFamily="2" charset="-122"/>
                <a:ea typeface="华文中宋" panose="02010600040101010101" pitchFamily="2" charset="-122"/>
              </a:defRPr>
            </a:lvl1pPr>
            <a:lvl2pPr marL="685800" indent="-228600">
              <a:buFont typeface="Wingdings" panose="05000000000000000000" pitchFamily="2" charset="2"/>
              <a:buChar char="n"/>
              <a:defRPr>
                <a:latin typeface="DFKai-SB" panose="03000509000000000000" pitchFamily="65" charset="-120"/>
                <a:ea typeface="DFKai-SB" panose="03000509000000000000" pitchFamily="65" charset="-120"/>
              </a:defRPr>
            </a:lvl2pPr>
            <a:lvl3pPr marL="1143000" indent="-228600">
              <a:buFont typeface="Wingdings" panose="05000000000000000000" pitchFamily="2" charset="2"/>
              <a:buChar char="n"/>
              <a:defRPr>
                <a:latin typeface="DFKai-SB" panose="03000509000000000000" pitchFamily="65" charset="-120"/>
                <a:ea typeface="DFKai-SB" panose="03000509000000000000" pitchFamily="65" charset="-120"/>
              </a:defRPr>
            </a:lvl3pPr>
            <a:lvl4pPr marL="1600200" indent="-228600">
              <a:buFont typeface="Wingdings" panose="05000000000000000000" pitchFamily="2" charset="2"/>
              <a:buChar char="n"/>
              <a:defRPr>
                <a:latin typeface="DFKai-SB" panose="03000509000000000000" pitchFamily="65" charset="-120"/>
                <a:ea typeface="DFKai-SB" panose="03000509000000000000" pitchFamily="65" charset="-120"/>
              </a:defRPr>
            </a:lvl4pPr>
            <a:lvl5pPr marL="2057400" indent="-228600">
              <a:buFont typeface="Wingdings" panose="05000000000000000000" pitchFamily="2" charset="2"/>
              <a:buChar char="n"/>
              <a:defRPr>
                <a:latin typeface="DFKai-SB" panose="03000509000000000000" pitchFamily="65" charset="-120"/>
                <a:ea typeface="DFKai-SB" panose="03000509000000000000" pitchFamily="65" charset="-12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6C5634DC-11DE-4A68-BE30-63C29CAC8434}"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矩形 6"/>
          <p:cNvSpPr/>
          <p:nvPr userDrawn="1"/>
        </p:nvSpPr>
        <p:spPr>
          <a:xfrm>
            <a:off x="0" y="0"/>
            <a:ext cx="9144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 name="矩形 7"/>
          <p:cNvSpPr/>
          <p:nvPr userDrawn="1"/>
        </p:nvSpPr>
        <p:spPr>
          <a:xfrm>
            <a:off x="628651" y="478973"/>
            <a:ext cx="122465" cy="972457"/>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Tree>
    <p:extLst>
      <p:ext uri="{BB962C8B-B14F-4D97-AF65-F5344CB8AC3E}">
        <p14:creationId xmlns:p14="http://schemas.microsoft.com/office/powerpoint/2010/main" val="15689847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498318" y="722313"/>
            <a:ext cx="5799564" cy="5816600"/>
          </a:xfrm>
          <a:prstGeom prst="rect">
            <a:avLst/>
          </a:prstGeom>
        </p:spPr>
      </p:pic>
      <p:sp>
        <p:nvSpPr>
          <p:cNvPr id="2" name="Title 1"/>
          <p:cNvSpPr>
            <a:spLocks noGrp="1"/>
          </p:cNvSpPr>
          <p:nvPr>
            <p:ph type="title"/>
          </p:nvPr>
        </p:nvSpPr>
        <p:spPr>
          <a:xfrm>
            <a:off x="746352" y="1709739"/>
            <a:ext cx="7764235" cy="2852737"/>
          </a:xfrm>
        </p:spPr>
        <p:txBody>
          <a:bodyPr anchor="b"/>
          <a:lstStyle>
            <a:lvl1pPr>
              <a:defRPr sz="6000">
                <a:solidFill>
                  <a:srgbClr val="1E4B74"/>
                </a:solidFill>
                <a:latin typeface="华文中宋" panose="02010600040101010101" pitchFamily="2" charset="-122"/>
                <a:ea typeface="华文中宋" panose="02010600040101010101" pitchFamily="2" charset="-122"/>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lumMod val="75000"/>
                    <a:lumOff val="25000"/>
                  </a:schemeClr>
                </a:solidFill>
                <a:latin typeface="Times New Roman" panose="02020603050405020304" pitchFamily="18" charset="0"/>
                <a:ea typeface="DFKai-SB" panose="03000509000000000000" pitchFamily="65" charset="-12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p>
        </p:txBody>
      </p:sp>
      <p:sp>
        <p:nvSpPr>
          <p:cNvPr id="4" name="Date Placeholder 3"/>
          <p:cNvSpPr>
            <a:spLocks noGrp="1"/>
          </p:cNvSpPr>
          <p:nvPr>
            <p:ph type="dt" sz="half" idx="10"/>
          </p:nvPr>
        </p:nvSpPr>
        <p:spPr/>
        <p:txBody>
          <a:bodyPr/>
          <a:lstStyle/>
          <a:p>
            <a:fld id="{F5AACA07-727D-4665-9816-0DF56BC2C69F}"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矩形 6"/>
          <p:cNvSpPr/>
          <p:nvPr userDrawn="1"/>
        </p:nvSpPr>
        <p:spPr>
          <a:xfrm>
            <a:off x="623888" y="3483657"/>
            <a:ext cx="122465" cy="972457"/>
          </a:xfrm>
          <a:prstGeom prst="rect">
            <a:avLst/>
          </a:prstGeom>
          <a:solidFill>
            <a:srgbClr val="2A5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 name="矩形 8"/>
          <p:cNvSpPr/>
          <p:nvPr userDrawn="1"/>
        </p:nvSpPr>
        <p:spPr>
          <a:xfrm>
            <a:off x="0" y="0"/>
            <a:ext cx="9144000" cy="6858000"/>
          </a:xfrm>
          <a:prstGeom prst="rect">
            <a:avLst/>
          </a:prstGeom>
          <a:noFill/>
          <a:ln w="254000" cap="flat">
            <a:solidFill>
              <a:srgbClr val="2A598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Tree>
    <p:extLst>
      <p:ext uri="{BB962C8B-B14F-4D97-AF65-F5344CB8AC3E}">
        <p14:creationId xmlns:p14="http://schemas.microsoft.com/office/powerpoint/2010/main" val="35973249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9793A8C-61FE-4A11-893A-689274F27534}"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669325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F86ACC8C-FF66-4A50-B15D-01B04E10ACBB}"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399843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2C46743-C320-46EF-AE3F-B92F1E13B913}"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6834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BC9FB90-B57D-4F65-9848-BF2625A2EE87}" type="datetime1">
              <a:rPr lang="zh-CN" altLang="en-US" smtClean="0"/>
              <a:t>2017/3/19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C99C33-5336-4706-9D56-2CE20F0820D7}"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229497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90CB1C63-4835-4F35-A34C-0CFCAFDD2BFE}"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192811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0128C6E-1902-477D-95CA-3C94A26091EF}"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870371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15372F9-44DF-4ECA-8F0E-A5B0CBAD7E04}"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787887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50705E5-6ED3-40C4-9641-4FF1246BF674}"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25440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0A2C5BF-85EF-4A62-8B81-E868980BB31A}" type="datetime1">
              <a:rPr lang="zh-CN" altLang="en-US" smtClean="0"/>
              <a:t>2017/3/19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459D346-38E0-4A28-A083-11F71C257893}" type="datetime1">
              <a:rPr lang="zh-CN" altLang="en-US" smtClean="0"/>
              <a:t>2017/3/19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90A7A19-A5CB-4ECA-8331-F81E771529B5}" type="datetime1">
              <a:rPr lang="zh-CN" altLang="en-US" smtClean="0"/>
              <a:t>2017/3/19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19558E8-890B-4F57-A501-7B6CD1269D45}" type="datetime1">
              <a:rPr lang="zh-CN" altLang="en-US" smtClean="0"/>
              <a:t>2017/3/19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36967A87-D0DF-430A-A0F4-F45BBDD29B7C}" type="datetime1">
              <a:rPr lang="zh-CN" altLang="en-US" smtClean="0"/>
              <a:t>2017/3/19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6CAE91-F947-4F5E-B899-4533249A8A3A}" type="datetime1">
              <a:rPr lang="zh-CN" altLang="en-US" smtClean="0"/>
              <a:t>2017/3/19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8372F9-EA19-45C5-A73E-F514D560F41E}"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42603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43A188-DC66-4B9F-8B0A-FFD3FCB9BF94}"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42381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9B9D9E-F7B5-42AD-BAC7-4FDC981F0251}" type="datetime1">
              <a:rPr lang="zh-CN" altLang="en-US" smtClean="0">
                <a:solidFill>
                  <a:prstClr val="black">
                    <a:tint val="75000"/>
                  </a:prstClr>
                </a:solidFill>
              </a:rPr>
              <a:t>2017/3/19</a:t>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01765-28EA-41EE-8360-4DCDA7AD8B0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669568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7.xml"/><Relationship Id="rId1" Type="http://schemas.openxmlformats.org/officeDocument/2006/relationships/slideLayout" Target="../slideLayouts/slideLayout35.xml"/><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500" y="2420888"/>
            <a:ext cx="8928992" cy="2880320"/>
          </a:xfrm>
        </p:spPr>
        <p:txBody>
          <a:bodyPr>
            <a:normAutofit fontScale="90000"/>
          </a:bodyPr>
          <a:lstStyle/>
          <a:p>
            <a:r>
              <a:rPr lang="en-US" altLang="zh-CN" sz="3200" dirty="0" smtClean="0"/>
              <a:t/>
            </a:r>
            <a:br>
              <a:rPr lang="en-US" altLang="zh-CN" sz="3200" dirty="0" smtClean="0"/>
            </a:br>
            <a:r>
              <a:rPr lang="en-US" altLang="zh-CN" sz="3200" dirty="0" smtClean="0"/>
              <a:t/>
            </a:r>
            <a:br>
              <a:rPr lang="en-US" altLang="zh-CN" sz="3200" dirty="0" smtClean="0"/>
            </a:br>
            <a:r>
              <a:rPr lang="en-US" altLang="zh-CN" sz="4000" dirty="0" smtClean="0"/>
              <a:t/>
            </a:r>
            <a:br>
              <a:rPr lang="en-US" altLang="zh-CN" sz="4000" dirty="0" smtClean="0"/>
            </a:br>
            <a:r>
              <a:rPr lang="zh-CN" altLang="en-US" sz="2800" dirty="0"/>
              <a:t/>
            </a:r>
            <a:br>
              <a:rPr lang="zh-CN" altLang="en-US" sz="2800" dirty="0"/>
            </a:br>
            <a:r>
              <a:rPr lang="zh-CN" altLang="en-US" sz="2700" dirty="0"/>
              <a:t> </a:t>
            </a:r>
            <a:r>
              <a:rPr lang="zh-CN" altLang="en-US" sz="3600" b="1" dirty="0" smtClean="0"/>
              <a:t>基于私有云的</a:t>
            </a:r>
            <a:r>
              <a:rPr lang="en-US" altLang="zh-CN" sz="3600" b="1" dirty="0" smtClean="0"/>
              <a:t/>
            </a:r>
            <a:br>
              <a:rPr lang="en-US" altLang="zh-CN" sz="3600" b="1" dirty="0" smtClean="0"/>
            </a:br>
            <a:r>
              <a:rPr lang="zh-CN" altLang="en-US" sz="3600" b="1" dirty="0" smtClean="0"/>
              <a:t>缓存数据一致性维护技术与实现</a:t>
            </a:r>
            <a:r>
              <a:rPr lang="zh-CN" altLang="en-US" sz="2700" dirty="0"/>
              <a:t>	</a:t>
            </a:r>
            <a:r>
              <a:rPr lang="en-US" altLang="zh-CN" sz="2700" dirty="0" smtClean="0"/>
              <a:t/>
            </a:r>
            <a:br>
              <a:rPr lang="en-US" altLang="zh-CN" sz="2700" dirty="0" smtClean="0"/>
            </a:br>
            <a:r>
              <a:rPr lang="en-US" altLang="zh-CN" sz="2700" dirty="0" smtClean="0"/>
              <a:t/>
            </a:r>
            <a:br>
              <a:rPr lang="en-US" altLang="zh-CN" sz="2700" dirty="0" smtClean="0"/>
            </a:br>
            <a:r>
              <a:rPr lang="en-US" altLang="zh-CN" sz="2200" dirty="0" smtClean="0">
                <a:solidFill>
                  <a:schemeClr val="accent1">
                    <a:lumMod val="60000"/>
                    <a:lumOff val="40000"/>
                  </a:schemeClr>
                </a:solidFill>
              </a:rPr>
              <a:t>Design and Implementation of Cache Data Consistency Maintenance Technology Based on Private Cloud</a:t>
            </a:r>
            <a:endParaRPr lang="zh-CN" altLang="en-US" sz="2200" dirty="0">
              <a:solidFill>
                <a:schemeClr val="accent1">
                  <a:lumMod val="60000"/>
                  <a:lumOff val="40000"/>
                </a:schemeClr>
              </a:solidFill>
              <a:latin typeface="+mj-lt"/>
            </a:endParaRPr>
          </a:p>
        </p:txBody>
      </p:sp>
      <p:sp>
        <p:nvSpPr>
          <p:cNvPr id="3" name="副标题 2"/>
          <p:cNvSpPr>
            <a:spLocks noGrp="1"/>
          </p:cNvSpPr>
          <p:nvPr>
            <p:ph type="subTitle" idx="1"/>
          </p:nvPr>
        </p:nvSpPr>
        <p:spPr>
          <a:xfrm>
            <a:off x="107504" y="5661248"/>
            <a:ext cx="8640960" cy="792088"/>
          </a:xfrm>
        </p:spPr>
        <p:txBody>
          <a:bodyPr>
            <a:normAutofit/>
          </a:bodyPr>
          <a:lstStyle/>
          <a:p>
            <a:pPr algn="r"/>
            <a:r>
              <a:rPr lang="en-US" altLang="zh-CN" sz="2000" dirty="0" smtClean="0">
                <a:latin typeface="华文中宋" panose="02010600040101010101" pitchFamily="2" charset="-122"/>
                <a:ea typeface="华文中宋" panose="02010600040101010101" pitchFamily="2" charset="-122"/>
              </a:rPr>
              <a:t>——</a:t>
            </a:r>
            <a:r>
              <a:rPr lang="zh-CN" altLang="en-US" sz="2000" dirty="0" smtClean="0">
                <a:latin typeface="华文中宋" panose="02010600040101010101" pitchFamily="2" charset="-122"/>
                <a:ea typeface="华文中宋" panose="02010600040101010101" pitchFamily="2" charset="-122"/>
              </a:rPr>
              <a:t>程沛</a:t>
            </a:r>
            <a:r>
              <a:rPr lang="en-US" altLang="zh-CN" sz="2000" dirty="0" smtClean="0">
                <a:latin typeface="华文中宋" panose="02010600040101010101" pitchFamily="2" charset="-122"/>
                <a:ea typeface="华文中宋" panose="02010600040101010101" pitchFamily="2" charset="-122"/>
              </a:rPr>
              <a:t>(14210240068)</a:t>
            </a:r>
          </a:p>
          <a:p>
            <a:pPr algn="r"/>
            <a:r>
              <a:rPr lang="zh-CN" altLang="en-US" sz="2000" dirty="0" smtClean="0">
                <a:latin typeface="华文中宋" panose="02010600040101010101" pitchFamily="2" charset="-122"/>
                <a:ea typeface="华文中宋" panose="02010600040101010101" pitchFamily="2" charset="-122"/>
              </a:rPr>
              <a:t>导师：顾宁教授</a:t>
            </a:r>
            <a:endParaRPr lang="zh-CN" altLang="en-US" sz="2000" dirty="0">
              <a:latin typeface="华文中宋" panose="02010600040101010101" pitchFamily="2" charset="-122"/>
              <a:ea typeface="华文中宋" panose="02010600040101010101" pitchFamily="2" charset="-122"/>
            </a:endParaRPr>
          </a:p>
        </p:txBody>
      </p:sp>
      <p:cxnSp>
        <p:nvCxnSpPr>
          <p:cNvPr id="5" name="直接连接符 4"/>
          <p:cNvCxnSpPr/>
          <p:nvPr/>
        </p:nvCxnSpPr>
        <p:spPr>
          <a:xfrm>
            <a:off x="3203848" y="3465004"/>
            <a:ext cx="266429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1</a:t>
            </a:fld>
            <a:endParaRPr lang="zh-CN" altLang="en-US">
              <a:solidFill>
                <a:prstClr val="black">
                  <a:tint val="75000"/>
                </a:prstClr>
              </a:solidFill>
            </a:endParaRPr>
          </a:p>
        </p:txBody>
      </p:sp>
    </p:spTree>
    <p:extLst>
      <p:ext uri="{BB962C8B-B14F-4D97-AF65-F5344CB8AC3E}">
        <p14:creationId xmlns:p14="http://schemas.microsoft.com/office/powerpoint/2010/main" val="20772456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51115" y="365126"/>
            <a:ext cx="8019905" cy="1325563"/>
          </a:xfrm>
        </p:spPr>
        <p:txBody>
          <a:bodyPr>
            <a:normAutofit/>
          </a:bodyPr>
          <a:lstStyle/>
          <a:p>
            <a:r>
              <a:rPr lang="zh-CN" altLang="en-US" sz="3600" dirty="0" smtClean="0"/>
              <a:t>缓存数据一致性维护技术</a:t>
            </a:r>
            <a:endParaRPr lang="zh-CN" altLang="en-US" sz="3600" dirty="0"/>
          </a:p>
        </p:txBody>
      </p:sp>
      <p:sp>
        <p:nvSpPr>
          <p:cNvPr id="3" name="TextBox 2"/>
          <p:cNvSpPr txBox="1"/>
          <p:nvPr/>
        </p:nvSpPr>
        <p:spPr>
          <a:xfrm>
            <a:off x="683568" y="1700808"/>
            <a:ext cx="7848872" cy="4078039"/>
          </a:xfrm>
          <a:prstGeom prst="rect">
            <a:avLst/>
          </a:prstGeom>
          <a:noFill/>
        </p:spPr>
        <p:txBody>
          <a:bodyPr wrap="square" rtlCol="0">
            <a:spAutoFit/>
          </a:bodyPr>
          <a:lstStyle/>
          <a:p>
            <a:pPr lvl="0">
              <a:spcBef>
                <a:spcPts val="600"/>
              </a:spcBef>
              <a:spcAft>
                <a:spcPts val="1200"/>
              </a:spcAft>
            </a:pPr>
            <a:r>
              <a:rPr lang="zh-CN" altLang="en-US" dirty="0" smtClean="0">
                <a:solidFill>
                  <a:prstClr val="black"/>
                </a:solidFill>
                <a:sym typeface="Wingdings"/>
              </a:rPr>
              <a:t>  </a:t>
            </a:r>
            <a:r>
              <a:rPr lang="zh-CN" altLang="en-US" sz="2000" dirty="0">
                <a:solidFill>
                  <a:prstClr val="black"/>
                </a:solidFill>
                <a:latin typeface="华文中宋" pitchFamily="2" charset="-122"/>
                <a:ea typeface="华文中宋" pitchFamily="2" charset="-122"/>
                <a:sym typeface="Wingdings"/>
              </a:rPr>
              <a:t>基于</a:t>
            </a:r>
            <a:r>
              <a:rPr lang="en-US" altLang="zh-CN" sz="2000" dirty="0">
                <a:solidFill>
                  <a:prstClr val="black"/>
                </a:solidFill>
                <a:latin typeface="华文中宋" pitchFamily="2" charset="-122"/>
                <a:ea typeface="华文中宋" pitchFamily="2" charset="-122"/>
                <a:sym typeface="Wingdings"/>
              </a:rPr>
              <a:t>TTL</a:t>
            </a:r>
            <a:r>
              <a:rPr lang="zh-CN" altLang="en-US" sz="2000" dirty="0">
                <a:solidFill>
                  <a:prstClr val="black"/>
                </a:solidFill>
                <a:latin typeface="华文中宋" pitchFamily="2" charset="-122"/>
                <a:ea typeface="华文中宋" pitchFamily="2" charset="-122"/>
                <a:sym typeface="Wingdings"/>
              </a:rPr>
              <a:t>的缓存数据更新</a:t>
            </a:r>
            <a:endParaRPr lang="zh-CN" altLang="en-US" sz="2000" dirty="0">
              <a:solidFill>
                <a:prstClr val="black"/>
              </a:solidFill>
              <a:latin typeface="华文中宋" pitchFamily="2" charset="-122"/>
              <a:ea typeface="华文中宋" pitchFamily="2" charset="-122"/>
            </a:endParaRPr>
          </a:p>
          <a:p>
            <a:pPr>
              <a:lnSpc>
                <a:spcPct val="150000"/>
              </a:lnSpc>
              <a:spcAft>
                <a:spcPts val="1200"/>
              </a:spcAft>
            </a:pPr>
            <a:r>
              <a:rPr lang="zh-CN" altLang="en-US" dirty="0" smtClean="0">
                <a:latin typeface="华文中宋" pitchFamily="2" charset="-122"/>
                <a:ea typeface="华文中宋" pitchFamily="2" charset="-122"/>
                <a:sym typeface="Wingdings"/>
              </a:rPr>
              <a:t>      当缓存中使用</a:t>
            </a:r>
            <a:r>
              <a:rPr lang="en-US" altLang="zh-CN" dirty="0" smtClean="0">
                <a:latin typeface="华文中宋" pitchFamily="2" charset="-122"/>
                <a:ea typeface="华文中宋" pitchFamily="2" charset="-122"/>
                <a:sym typeface="Wingdings"/>
              </a:rPr>
              <a:t>TTL</a:t>
            </a:r>
            <a:r>
              <a:rPr lang="zh-CN" altLang="en-US" dirty="0" smtClean="0">
                <a:latin typeface="华文中宋" pitchFamily="2" charset="-122"/>
                <a:ea typeface="华文中宋" pitchFamily="2" charset="-122"/>
                <a:sym typeface="Wingdings"/>
              </a:rPr>
              <a:t>机制来定期更新数据的时候，需要为每个到期失效的数据产生一个具有全局唯一时间戳的</a:t>
            </a:r>
            <a:r>
              <a:rPr lang="en-US" altLang="zh-CN" dirty="0" smtClean="0">
                <a:latin typeface="华文中宋" pitchFamily="2" charset="-122"/>
                <a:ea typeface="华文中宋" pitchFamily="2" charset="-122"/>
                <a:sym typeface="Wingdings"/>
              </a:rPr>
              <a:t>REMOVE</a:t>
            </a:r>
            <a:r>
              <a:rPr lang="zh-CN" altLang="en-US" dirty="0" smtClean="0">
                <a:latin typeface="华文中宋" pitchFamily="2" charset="-122"/>
                <a:ea typeface="华文中宋" pitchFamily="2" charset="-122"/>
                <a:sym typeface="Wingdings"/>
              </a:rPr>
              <a:t>操作，并且要保证</a:t>
            </a:r>
            <a:r>
              <a:rPr lang="en-US" altLang="zh-CN" dirty="0" smtClean="0">
                <a:latin typeface="华文中宋" pitchFamily="2" charset="-122"/>
                <a:ea typeface="华文中宋" pitchFamily="2" charset="-122"/>
                <a:sym typeface="Wingdings"/>
              </a:rPr>
              <a:t>TTL</a:t>
            </a:r>
            <a:r>
              <a:rPr lang="zh-CN" altLang="en-US" dirty="0" smtClean="0">
                <a:latin typeface="华文中宋" pitchFamily="2" charset="-122"/>
                <a:ea typeface="华文中宋" pitchFamily="2" charset="-122"/>
                <a:sym typeface="Wingdings"/>
              </a:rPr>
              <a:t>时间大于操作传送时间。</a:t>
            </a:r>
            <a:endParaRPr lang="en-US" altLang="zh-CN" dirty="0" smtClean="0">
              <a:latin typeface="华文中宋" pitchFamily="2" charset="-122"/>
              <a:ea typeface="华文中宋" pitchFamily="2" charset="-122"/>
              <a:sym typeface="Wingdings"/>
            </a:endParaRPr>
          </a:p>
          <a:p>
            <a:pPr>
              <a:lnSpc>
                <a:spcPct val="150000"/>
              </a:lnSpc>
            </a:pPr>
            <a:r>
              <a:rPr lang="en-US" altLang="zh-CN" dirty="0" smtClean="0">
                <a:latin typeface="+mn-ea"/>
                <a:sym typeface="Wingdings"/>
              </a:rPr>
              <a:t> </a:t>
            </a:r>
            <a:r>
              <a:rPr lang="zh-CN" altLang="en-US" sz="2000" dirty="0" smtClean="0">
                <a:latin typeface="华文中宋" pitchFamily="2" charset="-122"/>
                <a:ea typeface="华文中宋" pitchFamily="2" charset="-122"/>
                <a:sym typeface="Wingdings"/>
              </a:rPr>
              <a:t>缓存</a:t>
            </a:r>
            <a:r>
              <a:rPr lang="zh-CN" altLang="en-US" sz="2000" dirty="0">
                <a:latin typeface="华文中宋" pitchFamily="2" charset="-122"/>
                <a:ea typeface="华文中宋" pitchFamily="2" charset="-122"/>
                <a:sym typeface="Wingdings"/>
              </a:rPr>
              <a:t>空间的</a:t>
            </a:r>
            <a:r>
              <a:rPr lang="zh-CN" altLang="en-US" sz="2000" dirty="0" smtClean="0">
                <a:latin typeface="华文中宋" pitchFamily="2" charset="-122"/>
                <a:ea typeface="华文中宋" pitchFamily="2" charset="-122"/>
                <a:sym typeface="Wingdings"/>
              </a:rPr>
              <a:t>优化</a:t>
            </a:r>
            <a:endParaRPr lang="en-US" altLang="zh-CN" sz="2000" dirty="0">
              <a:latin typeface="+mn-ea"/>
              <a:sym typeface="Wingdings"/>
            </a:endParaRPr>
          </a:p>
          <a:p>
            <a:pPr>
              <a:lnSpc>
                <a:spcPct val="150000"/>
              </a:lnSpc>
            </a:pPr>
            <a:r>
              <a:rPr lang="en-US" altLang="zh-CN" dirty="0">
                <a:latin typeface="+mn-ea"/>
                <a:ea typeface="华文中宋" pitchFamily="2" charset="-122"/>
                <a:sym typeface="Wingdings"/>
              </a:rPr>
              <a:t> </a:t>
            </a:r>
            <a:r>
              <a:rPr lang="en-US" altLang="zh-CN" dirty="0" smtClean="0">
                <a:latin typeface="+mn-ea"/>
                <a:ea typeface="华文中宋" pitchFamily="2" charset="-122"/>
                <a:sym typeface="Wingdings"/>
              </a:rPr>
              <a:t>   </a:t>
            </a:r>
            <a:r>
              <a:rPr lang="zh-CN" altLang="en-US" dirty="0" smtClean="0">
                <a:latin typeface="华文中宋" pitchFamily="2" charset="-122"/>
                <a:ea typeface="华文中宋" pitchFamily="2" charset="-122"/>
              </a:rPr>
              <a:t>地址空间回溯算法将会导致缓存空间不断增大，因此利用</a:t>
            </a:r>
            <a:r>
              <a:rPr lang="en-US" altLang="zh-CN" baseline="30000" dirty="0" smtClean="0">
                <a:latin typeface="华文中宋" pitchFamily="2" charset="-122"/>
                <a:ea typeface="华文中宋" pitchFamily="2" charset="-122"/>
              </a:rPr>
              <a:t>[Yang J,WWW2008]</a:t>
            </a:r>
            <a:r>
              <a:rPr lang="zh-CN" altLang="en-US" dirty="0" smtClean="0">
                <a:latin typeface="华文中宋" pitchFamily="2" charset="-122"/>
                <a:ea typeface="华文中宋" pitchFamily="2" charset="-122"/>
              </a:rPr>
              <a:t>中提出的算法思想，当一个操作在每个缓存中执行过之后，将不会和其他任何操作有并发关系，从而可以将该操作在缓存中删除，达到优化缓存空间的目的。</a:t>
            </a:r>
            <a:endParaRPr lang="zh-CN" altLang="en-US" dirty="0">
              <a:latin typeface="华文中宋" pitchFamily="2" charset="-122"/>
              <a:ea typeface="华文中宋" pitchFamily="2" charset="-122"/>
            </a:endParaRPr>
          </a:p>
        </p:txBody>
      </p:sp>
      <p:sp>
        <p:nvSpPr>
          <p:cNvPr id="6" name="灯片编号占位符 5"/>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10</a:t>
            </a:fld>
            <a:endParaRPr lang="zh-CN" altLang="en-US">
              <a:solidFill>
                <a:prstClr val="black">
                  <a:tint val="75000"/>
                </a:prstClr>
              </a:solidFill>
            </a:endParaRPr>
          </a:p>
        </p:txBody>
      </p:sp>
    </p:spTree>
    <p:extLst>
      <p:ext uri="{BB962C8B-B14F-4D97-AF65-F5344CB8AC3E}">
        <p14:creationId xmlns:p14="http://schemas.microsoft.com/office/powerpoint/2010/main" val="42521383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3600" dirty="0" smtClean="0"/>
              <a:t>实验</a:t>
            </a:r>
            <a:endParaRPr lang="zh-CN" altLang="en-US" sz="36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5" y="1989145"/>
            <a:ext cx="3816423" cy="2527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1980664"/>
            <a:ext cx="4032448" cy="253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67543" y="4725144"/>
            <a:ext cx="4034369" cy="1400383"/>
          </a:xfrm>
          <a:prstGeom prst="rect">
            <a:avLst/>
          </a:prstGeom>
          <a:noFill/>
        </p:spPr>
        <p:txBody>
          <a:bodyPr wrap="square" rtlCol="0">
            <a:spAutoFit/>
          </a:bodyPr>
          <a:lstStyle/>
          <a:p>
            <a:r>
              <a:rPr lang="zh-CN" altLang="en-US" sz="1700" b="1" dirty="0"/>
              <a:t>实验</a:t>
            </a:r>
            <a:r>
              <a:rPr lang="zh-CN" altLang="en-US" sz="1700" b="1" dirty="0" smtClean="0"/>
              <a:t>一</a:t>
            </a:r>
            <a:endParaRPr lang="en-US" altLang="zh-CN" sz="1700" b="1" dirty="0" smtClean="0"/>
          </a:p>
          <a:p>
            <a:r>
              <a:rPr lang="zh-CN" altLang="en-US" sz="1700" dirty="0" smtClean="0">
                <a:solidFill>
                  <a:schemeClr val="accent1">
                    <a:lumMod val="50000"/>
                  </a:schemeClr>
                </a:solidFill>
                <a:latin typeface="华文中宋" pitchFamily="2" charset="-122"/>
                <a:ea typeface="华文中宋" pitchFamily="2" charset="-122"/>
              </a:rPr>
              <a:t>目的</a:t>
            </a:r>
            <a:r>
              <a:rPr lang="zh-CN" altLang="en-US" sz="1700" dirty="0" smtClean="0">
                <a:latin typeface="华文中宋" pitchFamily="2" charset="-122"/>
                <a:ea typeface="华文中宋" pitchFamily="2" charset="-122"/>
              </a:rPr>
              <a:t>：验证缓存数据一致性维护技术对系统性能的影响。</a:t>
            </a:r>
            <a:endParaRPr lang="en-US" altLang="zh-CN" sz="1700" dirty="0" smtClean="0">
              <a:latin typeface="华文中宋" pitchFamily="2" charset="-122"/>
              <a:ea typeface="华文中宋" pitchFamily="2" charset="-122"/>
            </a:endParaRPr>
          </a:p>
          <a:p>
            <a:r>
              <a:rPr lang="zh-CN" altLang="en-US" sz="1700" dirty="0" smtClean="0">
                <a:solidFill>
                  <a:schemeClr val="accent1">
                    <a:lumMod val="50000"/>
                  </a:schemeClr>
                </a:solidFill>
                <a:latin typeface="华文中宋" pitchFamily="2" charset="-122"/>
                <a:ea typeface="华文中宋" pitchFamily="2" charset="-122"/>
              </a:rPr>
              <a:t>结论</a:t>
            </a:r>
            <a:r>
              <a:rPr lang="zh-CN" altLang="en-US" sz="1700" dirty="0" smtClean="0">
                <a:latin typeface="华文中宋" pitchFamily="2" charset="-122"/>
                <a:ea typeface="华文中宋" pitchFamily="2" charset="-122"/>
              </a:rPr>
              <a:t>：缓存数据一致性维护技术对缓存的效率</a:t>
            </a:r>
            <a:r>
              <a:rPr lang="zh-CN" altLang="en-US" sz="1700" dirty="0">
                <a:latin typeface="华文中宋" pitchFamily="2" charset="-122"/>
                <a:ea typeface="华文中宋" pitchFamily="2" charset="-122"/>
              </a:rPr>
              <a:t>没</a:t>
            </a:r>
            <a:r>
              <a:rPr lang="zh-CN" altLang="en-US" sz="1700" dirty="0" smtClean="0">
                <a:latin typeface="华文中宋" pitchFamily="2" charset="-122"/>
                <a:ea typeface="华文中宋" pitchFamily="2" charset="-122"/>
              </a:rPr>
              <a:t>有太大的影响。</a:t>
            </a:r>
            <a:endParaRPr lang="en-US" altLang="zh-CN" sz="1700" dirty="0" smtClean="0">
              <a:latin typeface="华文中宋" pitchFamily="2" charset="-122"/>
              <a:ea typeface="华文中宋" pitchFamily="2" charset="-122"/>
            </a:endParaRPr>
          </a:p>
        </p:txBody>
      </p:sp>
      <p:sp>
        <p:nvSpPr>
          <p:cNvPr id="6" name="TextBox 5"/>
          <p:cNvSpPr txBox="1"/>
          <p:nvPr/>
        </p:nvSpPr>
        <p:spPr>
          <a:xfrm>
            <a:off x="4896036" y="4725144"/>
            <a:ext cx="4068452" cy="1661993"/>
          </a:xfrm>
          <a:prstGeom prst="rect">
            <a:avLst/>
          </a:prstGeom>
          <a:noFill/>
        </p:spPr>
        <p:txBody>
          <a:bodyPr wrap="square" rtlCol="0">
            <a:spAutoFit/>
          </a:bodyPr>
          <a:lstStyle/>
          <a:p>
            <a:r>
              <a:rPr lang="zh-CN" altLang="en-US" sz="1700" dirty="0" smtClean="0">
                <a:latin typeface="华文中宋" pitchFamily="2" charset="-122"/>
                <a:ea typeface="华文中宋" pitchFamily="2" charset="-122"/>
              </a:rPr>
              <a:t>实验二</a:t>
            </a:r>
            <a:endParaRPr lang="en-US" altLang="zh-CN" sz="1700" dirty="0" smtClean="0">
              <a:latin typeface="华文中宋" pitchFamily="2" charset="-122"/>
              <a:ea typeface="华文中宋" pitchFamily="2" charset="-122"/>
            </a:endParaRPr>
          </a:p>
          <a:p>
            <a:r>
              <a:rPr lang="zh-CN" altLang="en-US" sz="1700" dirty="0" smtClean="0">
                <a:solidFill>
                  <a:schemeClr val="accent1">
                    <a:lumMod val="50000"/>
                  </a:schemeClr>
                </a:solidFill>
                <a:latin typeface="华文中宋" pitchFamily="2" charset="-122"/>
                <a:ea typeface="华文中宋" pitchFamily="2" charset="-122"/>
              </a:rPr>
              <a:t>目的</a:t>
            </a:r>
            <a:r>
              <a:rPr lang="zh-CN" altLang="en-US" sz="1700" dirty="0" smtClean="0">
                <a:latin typeface="华文中宋" pitchFamily="2" charset="-122"/>
                <a:ea typeface="华文中宋" pitchFamily="2" charset="-122"/>
              </a:rPr>
              <a:t>：验证缓存数据一致性维护技术达到最终一致性所需的时间。</a:t>
            </a:r>
            <a:endParaRPr lang="en-US" altLang="zh-CN" sz="1700" dirty="0" smtClean="0">
              <a:latin typeface="华文中宋" pitchFamily="2" charset="-122"/>
              <a:ea typeface="华文中宋" pitchFamily="2" charset="-122"/>
            </a:endParaRPr>
          </a:p>
          <a:p>
            <a:r>
              <a:rPr lang="zh-CN" altLang="en-US" sz="1700" dirty="0" smtClean="0">
                <a:solidFill>
                  <a:schemeClr val="accent1">
                    <a:lumMod val="50000"/>
                  </a:schemeClr>
                </a:solidFill>
                <a:latin typeface="华文中宋" pitchFamily="2" charset="-122"/>
                <a:ea typeface="华文中宋" pitchFamily="2" charset="-122"/>
              </a:rPr>
              <a:t>结论</a:t>
            </a:r>
            <a:r>
              <a:rPr lang="zh-CN" altLang="en-US" sz="1700" dirty="0">
                <a:latin typeface="华文中宋" pitchFamily="2" charset="-122"/>
                <a:ea typeface="华文中宋" pitchFamily="2" charset="-122"/>
              </a:rPr>
              <a:t>：</a:t>
            </a:r>
            <a:r>
              <a:rPr lang="zh-CN" altLang="en-US" sz="1700" dirty="0" smtClean="0">
                <a:latin typeface="华文中宋" pitchFamily="2" charset="-122"/>
                <a:ea typeface="华文中宋" pitchFamily="2" charset="-122"/>
              </a:rPr>
              <a:t>缓存数据一致性维护技术的实现最终一致性的时间平均每个操作需要</a:t>
            </a:r>
            <a:r>
              <a:rPr lang="en-US" altLang="zh-CN" sz="1700" dirty="0" smtClean="0">
                <a:latin typeface="华文中宋" pitchFamily="2" charset="-122"/>
                <a:ea typeface="华文中宋" pitchFamily="2" charset="-122"/>
              </a:rPr>
              <a:t>1</a:t>
            </a:r>
            <a:r>
              <a:rPr lang="zh-CN" altLang="en-US" sz="1700" dirty="0" smtClean="0">
                <a:latin typeface="华文中宋" pitchFamily="2" charset="-122"/>
                <a:ea typeface="华文中宋" pitchFamily="2" charset="-122"/>
              </a:rPr>
              <a:t>秒左右。</a:t>
            </a:r>
            <a:endParaRPr lang="zh-CN" altLang="en-US" sz="1700" dirty="0">
              <a:latin typeface="华文中宋" pitchFamily="2" charset="-122"/>
              <a:ea typeface="华文中宋" pitchFamily="2" charset="-122"/>
            </a:endParaRPr>
          </a:p>
        </p:txBody>
      </p:sp>
      <p:sp>
        <p:nvSpPr>
          <p:cNvPr id="7" name="TextBox 6"/>
          <p:cNvSpPr txBox="1"/>
          <p:nvPr/>
        </p:nvSpPr>
        <p:spPr>
          <a:xfrm>
            <a:off x="467545" y="1484784"/>
            <a:ext cx="8496943" cy="369332"/>
          </a:xfrm>
          <a:prstGeom prst="rect">
            <a:avLst/>
          </a:prstGeom>
          <a:noFill/>
        </p:spPr>
        <p:txBody>
          <a:bodyPr wrap="square" rtlCol="0">
            <a:spAutoFit/>
          </a:bodyPr>
          <a:lstStyle/>
          <a:p>
            <a:r>
              <a:rPr lang="zh-CN" altLang="en-US" dirty="0" smtClean="0">
                <a:sym typeface="Wingdings"/>
              </a:rPr>
              <a:t></a:t>
            </a:r>
            <a:r>
              <a:rPr lang="zh-CN" altLang="en-US" sz="1700" dirty="0" smtClean="0">
                <a:latin typeface="华文中宋" pitchFamily="2" charset="-122"/>
                <a:ea typeface="华文中宋" pitchFamily="2" charset="-122"/>
              </a:rPr>
              <a:t>实现了具有缓存数据一致性维护技术的原型系统</a:t>
            </a:r>
            <a:r>
              <a:rPr lang="en-US" altLang="zh-CN" sz="1700" dirty="0" err="1" smtClean="0">
                <a:latin typeface="华文中宋" pitchFamily="2" charset="-122"/>
                <a:ea typeface="华文中宋" pitchFamily="2" charset="-122"/>
              </a:rPr>
              <a:t>UserManage</a:t>
            </a:r>
            <a:r>
              <a:rPr lang="zh-CN" altLang="en-US" sz="1700" dirty="0" smtClean="0">
                <a:latin typeface="华文中宋" pitchFamily="2" charset="-122"/>
                <a:ea typeface="华文中宋" pitchFamily="2" charset="-122"/>
              </a:rPr>
              <a:t>，做了</a:t>
            </a:r>
            <a:r>
              <a:rPr lang="en-US" altLang="zh-CN" sz="1700" dirty="0" smtClean="0">
                <a:latin typeface="华文中宋" pitchFamily="2" charset="-122"/>
                <a:ea typeface="华文中宋" pitchFamily="2" charset="-122"/>
              </a:rPr>
              <a:t>4</a:t>
            </a:r>
            <a:r>
              <a:rPr lang="zh-CN" altLang="en-US" sz="1700" dirty="0" smtClean="0">
                <a:latin typeface="华文中宋" pitchFamily="2" charset="-122"/>
                <a:ea typeface="华文中宋" pitchFamily="2" charset="-122"/>
              </a:rPr>
              <a:t>组对比实验</a:t>
            </a:r>
            <a:endParaRPr lang="zh-CN" altLang="en-US" sz="1700" dirty="0">
              <a:latin typeface="华文中宋" pitchFamily="2" charset="-122"/>
              <a:ea typeface="华文中宋" pitchFamily="2" charset="-122"/>
            </a:endParaRPr>
          </a:p>
        </p:txBody>
      </p:sp>
      <p:sp>
        <p:nvSpPr>
          <p:cNvPr id="2" name="灯片编号占位符 1"/>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11</a:t>
            </a:fld>
            <a:endParaRPr lang="zh-CN" altLang="en-US">
              <a:solidFill>
                <a:prstClr val="black">
                  <a:tint val="75000"/>
                </a:prstClr>
              </a:solidFill>
            </a:endParaRPr>
          </a:p>
        </p:txBody>
      </p:sp>
    </p:spTree>
    <p:extLst>
      <p:ext uri="{BB962C8B-B14F-4D97-AF65-F5344CB8AC3E}">
        <p14:creationId xmlns:p14="http://schemas.microsoft.com/office/powerpoint/2010/main" val="2865022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3600" dirty="0" smtClean="0"/>
              <a:t>实验</a:t>
            </a:r>
            <a:endParaRPr lang="zh-CN" altLang="en-US" sz="36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621593"/>
            <a:ext cx="4226247" cy="2537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1628800"/>
            <a:ext cx="4200525"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9552" y="4293096"/>
            <a:ext cx="4104456" cy="2308324"/>
          </a:xfrm>
          <a:prstGeom prst="rect">
            <a:avLst/>
          </a:prstGeom>
          <a:noFill/>
        </p:spPr>
        <p:txBody>
          <a:bodyPr wrap="square" rtlCol="0">
            <a:spAutoFit/>
          </a:bodyPr>
          <a:lstStyle/>
          <a:p>
            <a:r>
              <a:rPr lang="zh-CN" altLang="en-US" dirty="0" smtClean="0">
                <a:latin typeface="华文中宋" pitchFamily="2" charset="-122"/>
                <a:ea typeface="华文中宋" pitchFamily="2" charset="-122"/>
              </a:rPr>
              <a:t>实验三</a:t>
            </a:r>
            <a:endParaRPr lang="en-US" altLang="zh-CN" dirty="0" smtClean="0">
              <a:latin typeface="华文中宋" pitchFamily="2" charset="-122"/>
              <a:ea typeface="华文中宋" pitchFamily="2" charset="-122"/>
            </a:endParaRPr>
          </a:p>
          <a:p>
            <a:r>
              <a:rPr lang="zh-CN" altLang="en-US" dirty="0" smtClean="0">
                <a:solidFill>
                  <a:schemeClr val="accent1">
                    <a:lumMod val="50000"/>
                  </a:schemeClr>
                </a:solidFill>
                <a:latin typeface="华文中宋" pitchFamily="2" charset="-122"/>
                <a:ea typeface="华文中宋" pitchFamily="2" charset="-122"/>
              </a:rPr>
              <a:t>目的</a:t>
            </a:r>
            <a:r>
              <a:rPr lang="zh-CN" altLang="en-US" dirty="0" smtClean="0">
                <a:latin typeface="华文中宋" pitchFamily="2" charset="-122"/>
                <a:ea typeface="华文中宋" pitchFamily="2" charset="-122"/>
              </a:rPr>
              <a:t>：缓存空间大小对缓存数据一致性维护技术在性能上的影响。</a:t>
            </a:r>
            <a:endParaRPr lang="en-US" altLang="zh-CN" dirty="0" smtClean="0">
              <a:latin typeface="华文中宋" pitchFamily="2" charset="-122"/>
              <a:ea typeface="华文中宋" pitchFamily="2" charset="-122"/>
            </a:endParaRPr>
          </a:p>
          <a:p>
            <a:r>
              <a:rPr lang="zh-CN" altLang="en-US" dirty="0" smtClean="0">
                <a:solidFill>
                  <a:schemeClr val="accent1">
                    <a:lumMod val="50000"/>
                  </a:schemeClr>
                </a:solidFill>
                <a:latin typeface="华文中宋" pitchFamily="2" charset="-122"/>
                <a:ea typeface="华文中宋" pitchFamily="2" charset="-122"/>
              </a:rPr>
              <a:t>结论</a:t>
            </a:r>
            <a:r>
              <a:rPr lang="zh-CN" altLang="en-US" dirty="0" smtClean="0">
                <a:latin typeface="华文中宋" pitchFamily="2" charset="-122"/>
                <a:ea typeface="华文中宋" pitchFamily="2" charset="-122"/>
              </a:rPr>
              <a:t>：在一定范围内，缓存容量的增加会使系统整体性能上升，当维护的数据项越来越多，内存空间逐渐变满时，性能也会随之下降。</a:t>
            </a:r>
            <a:endParaRPr lang="en-US" altLang="zh-CN" dirty="0" smtClean="0">
              <a:latin typeface="华文中宋" pitchFamily="2" charset="-122"/>
              <a:ea typeface="华文中宋" pitchFamily="2" charset="-122"/>
            </a:endParaRPr>
          </a:p>
          <a:p>
            <a:endParaRPr lang="zh-CN" altLang="en-US" dirty="0"/>
          </a:p>
        </p:txBody>
      </p:sp>
      <p:sp>
        <p:nvSpPr>
          <p:cNvPr id="3" name="TextBox 2"/>
          <p:cNvSpPr txBox="1"/>
          <p:nvPr/>
        </p:nvSpPr>
        <p:spPr>
          <a:xfrm>
            <a:off x="4784763" y="4293096"/>
            <a:ext cx="4200525" cy="2308324"/>
          </a:xfrm>
          <a:prstGeom prst="rect">
            <a:avLst/>
          </a:prstGeom>
          <a:noFill/>
        </p:spPr>
        <p:txBody>
          <a:bodyPr wrap="square" rtlCol="0">
            <a:spAutoFit/>
          </a:bodyPr>
          <a:lstStyle/>
          <a:p>
            <a:r>
              <a:rPr lang="zh-CN" altLang="en-US" dirty="0" smtClean="0">
                <a:latin typeface="华文中宋" pitchFamily="2" charset="-122"/>
                <a:ea typeface="华文中宋" pitchFamily="2" charset="-122"/>
              </a:rPr>
              <a:t>实验四</a:t>
            </a:r>
            <a:endParaRPr lang="en-US" altLang="zh-CN" dirty="0" smtClean="0">
              <a:latin typeface="华文中宋" pitchFamily="2" charset="-122"/>
              <a:ea typeface="华文中宋" pitchFamily="2" charset="-122"/>
            </a:endParaRPr>
          </a:p>
          <a:p>
            <a:r>
              <a:rPr lang="zh-CN" altLang="en-US" dirty="0" smtClean="0">
                <a:solidFill>
                  <a:schemeClr val="accent1">
                    <a:lumMod val="50000"/>
                  </a:schemeClr>
                </a:solidFill>
                <a:latin typeface="华文中宋" pitchFamily="2" charset="-122"/>
                <a:ea typeface="华文中宋" pitchFamily="2" charset="-122"/>
              </a:rPr>
              <a:t>目的</a:t>
            </a:r>
            <a:r>
              <a:rPr lang="zh-CN" altLang="en-US" dirty="0" smtClean="0">
                <a:latin typeface="华文中宋" pitchFamily="2" charset="-122"/>
                <a:ea typeface="华文中宋" pitchFamily="2" charset="-122"/>
              </a:rPr>
              <a:t>：验证缓存数据一致性维护技术在节点宕机情况下对缓存命中率的影响。</a:t>
            </a:r>
            <a:endParaRPr lang="en-US" altLang="zh-CN" dirty="0" smtClean="0">
              <a:latin typeface="华文中宋" pitchFamily="2" charset="-122"/>
              <a:ea typeface="华文中宋" pitchFamily="2" charset="-122"/>
            </a:endParaRPr>
          </a:p>
          <a:p>
            <a:r>
              <a:rPr lang="zh-CN" altLang="en-US" dirty="0" smtClean="0">
                <a:solidFill>
                  <a:schemeClr val="accent1">
                    <a:lumMod val="50000"/>
                  </a:schemeClr>
                </a:solidFill>
                <a:latin typeface="华文中宋" pitchFamily="2" charset="-122"/>
                <a:ea typeface="华文中宋" pitchFamily="2" charset="-122"/>
              </a:rPr>
              <a:t>结论</a:t>
            </a:r>
            <a:r>
              <a:rPr lang="zh-CN" altLang="en-US" dirty="0" smtClean="0">
                <a:latin typeface="华文中宋" pitchFamily="2" charset="-122"/>
                <a:ea typeface="华文中宋" pitchFamily="2" charset="-122"/>
              </a:rPr>
              <a:t>：</a:t>
            </a:r>
            <a:r>
              <a:rPr lang="en-US" altLang="zh-CN" dirty="0" smtClean="0">
                <a:latin typeface="华文中宋" pitchFamily="2" charset="-122"/>
                <a:ea typeface="华文中宋" pitchFamily="2" charset="-122"/>
              </a:rPr>
              <a:t>1.</a:t>
            </a:r>
            <a:r>
              <a:rPr lang="zh-CN" altLang="en-US" dirty="0" smtClean="0">
                <a:latin typeface="华文中宋" pitchFamily="2" charset="-122"/>
                <a:ea typeface="华文中宋" pitchFamily="2" charset="-122"/>
              </a:rPr>
              <a:t>缓存数据一致性维护技术在某种程度上削弱了缓存命中率，但削弱的程度不大。</a:t>
            </a:r>
            <a:endParaRPr lang="en-US" altLang="zh-CN" dirty="0" smtClean="0">
              <a:latin typeface="华文中宋" pitchFamily="2" charset="-122"/>
              <a:ea typeface="华文中宋" pitchFamily="2" charset="-122"/>
            </a:endParaRPr>
          </a:p>
          <a:p>
            <a:r>
              <a:rPr lang="en-US" altLang="zh-CN" dirty="0" smtClean="0">
                <a:latin typeface="华文中宋" pitchFamily="2" charset="-122"/>
                <a:ea typeface="华文中宋" pitchFamily="2" charset="-122"/>
              </a:rPr>
              <a:t>2. </a:t>
            </a:r>
            <a:r>
              <a:rPr lang="zh-CN" altLang="en-US" dirty="0" smtClean="0">
                <a:latin typeface="华文中宋" pitchFamily="2" charset="-122"/>
                <a:ea typeface="华文中宋" pitchFamily="2" charset="-122"/>
              </a:rPr>
              <a:t>一致性技术平缓了缓存命中率曲线，并较快的能够恢复到原来的状态。</a:t>
            </a:r>
            <a:endParaRPr lang="zh-CN" altLang="en-US" dirty="0">
              <a:latin typeface="华文中宋" pitchFamily="2" charset="-122"/>
              <a:ea typeface="华文中宋" pitchFamily="2" charset="-122"/>
            </a:endParaRPr>
          </a:p>
        </p:txBody>
      </p:sp>
      <p:sp>
        <p:nvSpPr>
          <p:cNvPr id="5" name="灯片编号占位符 4"/>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12</a:t>
            </a:fld>
            <a:endParaRPr lang="zh-CN" altLang="en-US">
              <a:solidFill>
                <a:prstClr val="black">
                  <a:tint val="75000"/>
                </a:prstClr>
              </a:solidFill>
            </a:endParaRPr>
          </a:p>
        </p:txBody>
      </p:sp>
    </p:spTree>
    <p:extLst>
      <p:ext uri="{BB962C8B-B14F-4D97-AF65-F5344CB8AC3E}">
        <p14:creationId xmlns:p14="http://schemas.microsoft.com/office/powerpoint/2010/main" val="23852243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84214" y="2650398"/>
            <a:ext cx="5580273" cy="4247317"/>
          </a:xfrm>
          <a:prstGeom prst="rect">
            <a:avLst/>
          </a:prstGeom>
          <a:noFill/>
        </p:spPr>
        <p:txBody>
          <a:bodyPr wrap="square" rtlCol="0">
            <a:spAutoFit/>
          </a:bodyPr>
          <a:lstStyle/>
          <a:p>
            <a:pPr marL="285750" indent="-285750">
              <a:spcAft>
                <a:spcPts val="600"/>
              </a:spcAft>
              <a:buFont typeface="Wingdings"/>
              <a:buChar char="l"/>
            </a:pPr>
            <a:r>
              <a:rPr lang="zh-CN" altLang="en-US" dirty="0">
                <a:latin typeface="华文中宋" pitchFamily="2" charset="-122"/>
                <a:ea typeface="华文中宋" pitchFamily="2" charset="-122"/>
                <a:sym typeface="Wingdings"/>
              </a:rPr>
              <a:t>架构介绍</a:t>
            </a:r>
            <a:endParaRPr lang="en-US" altLang="zh-CN" dirty="0">
              <a:latin typeface="华文中宋" pitchFamily="2" charset="-122"/>
              <a:ea typeface="华文中宋" pitchFamily="2" charset="-122"/>
              <a:sym typeface="Wingdings"/>
            </a:endParaRPr>
          </a:p>
          <a:p>
            <a:pPr>
              <a:spcAft>
                <a:spcPts val="600"/>
              </a:spcAft>
            </a:pPr>
            <a:r>
              <a:rPr lang="en-US" altLang="zh-CN" dirty="0">
                <a:latin typeface="华文中宋" pitchFamily="2" charset="-122"/>
                <a:ea typeface="华文中宋" pitchFamily="2" charset="-122"/>
                <a:sym typeface="Wingdings"/>
              </a:rPr>
              <a:t>    </a:t>
            </a:r>
            <a:r>
              <a:rPr lang="zh-CN" altLang="en-US" sz="1600" dirty="0">
                <a:latin typeface="华文中宋" pitchFamily="2" charset="-122"/>
                <a:ea typeface="华文中宋" pitchFamily="2" charset="-122"/>
                <a:sym typeface="Wingdings"/>
              </a:rPr>
              <a:t>基本架构图</a:t>
            </a:r>
            <a:r>
              <a:rPr lang="zh-CN" altLang="en-US" sz="1600" dirty="0" smtClean="0">
                <a:latin typeface="华文中宋" pitchFamily="2" charset="-122"/>
                <a:ea typeface="华文中宋" pitchFamily="2" charset="-122"/>
                <a:sym typeface="Wingdings"/>
              </a:rPr>
              <a:t>如左图所</a:t>
            </a:r>
            <a:r>
              <a:rPr lang="zh-CN" altLang="en-US" sz="1600" dirty="0">
                <a:latin typeface="华文中宋" pitchFamily="2" charset="-122"/>
                <a:ea typeface="华文中宋" pitchFamily="2" charset="-122"/>
                <a:sym typeface="Wingdings"/>
              </a:rPr>
              <a:t>示。</a:t>
            </a:r>
            <a:r>
              <a:rPr lang="zh-CN" altLang="en-US" sz="1600" dirty="0" smtClean="0">
                <a:latin typeface="华文中宋" pitchFamily="2" charset="-122"/>
                <a:ea typeface="华文中宋" pitchFamily="2" charset="-122"/>
                <a:sym typeface="Wingdings"/>
              </a:rPr>
              <a:t>残疾人或残联工作人员通过移动端和网页访问残疾人</a:t>
            </a:r>
            <a:r>
              <a:rPr lang="zh-CN" altLang="en-US" sz="1600" dirty="0">
                <a:latin typeface="华文中宋" pitchFamily="2" charset="-122"/>
                <a:ea typeface="华文中宋" pitchFamily="2" charset="-122"/>
                <a:sym typeface="Wingdings"/>
              </a:rPr>
              <a:t>自理管理平台，反向代理服务器通过用户注册的所在地区分发到指定负责响应的应用服务器节点。每台应用服务器默认连接写数据库，写和读数据库采用</a:t>
            </a:r>
            <a:r>
              <a:rPr lang="en-US" altLang="zh-CN" sz="1600" dirty="0" smtClean="0">
                <a:latin typeface="华文中宋" pitchFamily="2" charset="-122"/>
                <a:ea typeface="华文中宋" pitchFamily="2" charset="-122"/>
                <a:sym typeface="Wingdings"/>
              </a:rPr>
              <a:t>MySQL</a:t>
            </a:r>
            <a:r>
              <a:rPr lang="zh-CN" altLang="en-US" sz="1600" dirty="0" smtClean="0">
                <a:latin typeface="华文中宋" pitchFamily="2" charset="-122"/>
                <a:ea typeface="华文中宋" pitchFamily="2" charset="-122"/>
                <a:sym typeface="Wingdings"/>
              </a:rPr>
              <a:t>配置读写</a:t>
            </a:r>
            <a:r>
              <a:rPr lang="zh-CN" altLang="en-US" sz="1600" dirty="0">
                <a:latin typeface="华文中宋" pitchFamily="2" charset="-122"/>
                <a:ea typeface="华文中宋" pitchFamily="2" charset="-122"/>
                <a:sym typeface="Wingdings"/>
              </a:rPr>
              <a:t>同步。</a:t>
            </a:r>
            <a:endParaRPr lang="en-US" altLang="zh-CN" sz="1600" dirty="0">
              <a:latin typeface="华文中宋" pitchFamily="2" charset="-122"/>
              <a:ea typeface="华文中宋" pitchFamily="2" charset="-122"/>
              <a:sym typeface="Wingdings"/>
            </a:endParaRPr>
          </a:p>
          <a:p>
            <a:pPr marL="285750" indent="-285750">
              <a:spcBef>
                <a:spcPts val="600"/>
              </a:spcBef>
              <a:spcAft>
                <a:spcPts val="600"/>
              </a:spcAft>
              <a:buFont typeface="Wingdings"/>
              <a:buChar char="l"/>
            </a:pPr>
            <a:r>
              <a:rPr lang="zh-CN" altLang="en-US" dirty="0">
                <a:latin typeface="华文中宋" pitchFamily="2" charset="-122"/>
                <a:ea typeface="华文中宋" pitchFamily="2" charset="-122"/>
                <a:sym typeface="Wingdings"/>
              </a:rPr>
              <a:t>主要功能介绍</a:t>
            </a:r>
            <a:endParaRPr lang="en-US" altLang="zh-CN" dirty="0">
              <a:latin typeface="华文中宋" pitchFamily="2" charset="-122"/>
              <a:ea typeface="华文中宋" pitchFamily="2" charset="-122"/>
              <a:sym typeface="Wingdings"/>
            </a:endParaRPr>
          </a:p>
          <a:p>
            <a:r>
              <a:rPr lang="en-US" altLang="zh-CN" dirty="0">
                <a:latin typeface="华文中宋" pitchFamily="2" charset="-122"/>
                <a:ea typeface="华文中宋" pitchFamily="2" charset="-122"/>
                <a:sym typeface="Wingdings"/>
              </a:rPr>
              <a:t>    </a:t>
            </a:r>
            <a:r>
              <a:rPr lang="zh-CN" altLang="en-US" sz="1600" dirty="0" smtClean="0">
                <a:latin typeface="华文中宋" pitchFamily="2" charset="-122"/>
                <a:ea typeface="华文中宋" pitchFamily="2" charset="-122"/>
                <a:sym typeface="Wingdings"/>
              </a:rPr>
              <a:t>如右图所</a:t>
            </a:r>
            <a:r>
              <a:rPr lang="zh-CN" altLang="en-US" sz="1600" dirty="0">
                <a:latin typeface="华文中宋" pitchFamily="2" charset="-122"/>
                <a:ea typeface="华文中宋" pitchFamily="2" charset="-122"/>
                <a:sym typeface="Wingdings"/>
              </a:rPr>
              <a:t>示</a:t>
            </a:r>
            <a:r>
              <a:rPr lang="zh-CN" altLang="en-US" sz="1600" dirty="0" smtClean="0">
                <a:latin typeface="华文中宋" pitchFamily="2" charset="-122"/>
                <a:ea typeface="华文中宋" pitchFamily="2" charset="-122"/>
                <a:sym typeface="Wingdings"/>
              </a:rPr>
              <a:t>。</a:t>
            </a:r>
            <a:endParaRPr lang="en-US" altLang="zh-CN" sz="1600" dirty="0" smtClean="0">
              <a:latin typeface="华文中宋" pitchFamily="2" charset="-122"/>
              <a:ea typeface="华文中宋" pitchFamily="2" charset="-122"/>
              <a:sym typeface="Wingdings"/>
            </a:endParaRPr>
          </a:p>
          <a:p>
            <a:r>
              <a:rPr lang="zh-CN" altLang="en-US" sz="1600" dirty="0" smtClean="0">
                <a:latin typeface="华文中宋" pitchFamily="2" charset="-122"/>
                <a:ea typeface="华文中宋" pitchFamily="2" charset="-122"/>
                <a:sym typeface="Wingdings"/>
              </a:rPr>
              <a:t>包含五大功能，包</a:t>
            </a:r>
            <a:endParaRPr lang="en-US" altLang="zh-CN" sz="1600" dirty="0" smtClean="0">
              <a:latin typeface="华文中宋" pitchFamily="2" charset="-122"/>
              <a:ea typeface="华文中宋" pitchFamily="2" charset="-122"/>
              <a:sym typeface="Wingdings"/>
            </a:endParaRPr>
          </a:p>
          <a:p>
            <a:r>
              <a:rPr lang="zh-CN" altLang="en-US" sz="1600" dirty="0" smtClean="0">
                <a:latin typeface="华文中宋" pitchFamily="2" charset="-122"/>
                <a:ea typeface="华文中宋" pitchFamily="2" charset="-122"/>
                <a:sym typeface="Wingdings"/>
              </a:rPr>
              <a:t>含对残疾人使用辅</a:t>
            </a:r>
            <a:endParaRPr lang="en-US" altLang="zh-CN" sz="1600" dirty="0" smtClean="0">
              <a:latin typeface="华文中宋" pitchFamily="2" charset="-122"/>
              <a:ea typeface="华文中宋" pitchFamily="2" charset="-122"/>
              <a:sym typeface="Wingdings"/>
            </a:endParaRPr>
          </a:p>
          <a:p>
            <a:r>
              <a:rPr lang="zh-CN" altLang="en-US" sz="1600" dirty="0" smtClean="0">
                <a:latin typeface="华文中宋" pitchFamily="2" charset="-122"/>
                <a:ea typeface="华文中宋" pitchFamily="2" charset="-122"/>
                <a:sym typeface="Wingdings"/>
              </a:rPr>
              <a:t>具等各方面的辅具</a:t>
            </a:r>
            <a:endParaRPr lang="en-US" altLang="zh-CN" sz="1600" dirty="0" smtClean="0">
              <a:latin typeface="华文中宋" pitchFamily="2" charset="-122"/>
              <a:ea typeface="华文中宋" pitchFamily="2" charset="-122"/>
              <a:sym typeface="Wingdings"/>
            </a:endParaRPr>
          </a:p>
          <a:p>
            <a:r>
              <a:rPr lang="zh-CN" altLang="en-US" sz="1600" dirty="0" smtClean="0">
                <a:latin typeface="华文中宋" pitchFamily="2" charset="-122"/>
                <a:ea typeface="华文中宋" pitchFamily="2" charset="-122"/>
                <a:sym typeface="Wingdings"/>
              </a:rPr>
              <a:t>申请、数据统计功</a:t>
            </a:r>
            <a:endParaRPr lang="en-US" altLang="zh-CN" sz="1600" dirty="0" smtClean="0">
              <a:latin typeface="华文中宋" pitchFamily="2" charset="-122"/>
              <a:ea typeface="华文中宋" pitchFamily="2" charset="-122"/>
              <a:sym typeface="Wingdings"/>
            </a:endParaRPr>
          </a:p>
          <a:p>
            <a:r>
              <a:rPr lang="zh-CN" altLang="en-US" sz="1600" dirty="0" smtClean="0">
                <a:latin typeface="华文中宋" pitchFamily="2" charset="-122"/>
                <a:ea typeface="华文中宋" pitchFamily="2" charset="-122"/>
                <a:sym typeface="Wingdings"/>
              </a:rPr>
              <a:t>能以及残疾人个人</a:t>
            </a:r>
            <a:endParaRPr lang="en-US" altLang="zh-CN" sz="1600" dirty="0" smtClean="0">
              <a:latin typeface="华文中宋" pitchFamily="2" charset="-122"/>
              <a:ea typeface="华文中宋" pitchFamily="2" charset="-122"/>
              <a:sym typeface="Wingdings"/>
            </a:endParaRPr>
          </a:p>
          <a:p>
            <a:r>
              <a:rPr lang="zh-CN" altLang="en-US" sz="1600" dirty="0" smtClean="0">
                <a:latin typeface="华文中宋" pitchFamily="2" charset="-122"/>
                <a:ea typeface="华文中宋" pitchFamily="2" charset="-122"/>
                <a:sym typeface="Wingdings"/>
              </a:rPr>
              <a:t>信息的管理等。</a:t>
            </a:r>
            <a:endParaRPr lang="en-US" altLang="zh-CN" sz="1600" dirty="0">
              <a:latin typeface="华文中宋" pitchFamily="2" charset="-122"/>
              <a:ea typeface="华文中宋" pitchFamily="2" charset="-122"/>
              <a:sym typeface="Wingdings"/>
            </a:endParaRPr>
          </a:p>
          <a:p>
            <a:endParaRPr lang="zh-CN" altLang="en-US" dirty="0"/>
          </a:p>
        </p:txBody>
      </p:sp>
      <p:sp>
        <p:nvSpPr>
          <p:cNvPr id="4" name="标题 3"/>
          <p:cNvSpPr>
            <a:spLocks noGrp="1"/>
          </p:cNvSpPr>
          <p:nvPr>
            <p:ph type="title"/>
          </p:nvPr>
        </p:nvSpPr>
        <p:spPr>
          <a:xfrm>
            <a:off x="751116" y="365126"/>
            <a:ext cx="8141364" cy="1325563"/>
          </a:xfrm>
        </p:spPr>
        <p:txBody>
          <a:bodyPr>
            <a:normAutofit/>
          </a:bodyPr>
          <a:lstStyle/>
          <a:p>
            <a:pPr algn="ctr"/>
            <a:r>
              <a:rPr lang="zh-CN" altLang="en-US" sz="3600" dirty="0" smtClean="0"/>
              <a:t>面向残疾人无障碍自理管理平台的</a:t>
            </a:r>
            <a:r>
              <a:rPr lang="en-US" altLang="zh-CN" sz="3600" dirty="0" smtClean="0"/>
              <a:t/>
            </a:r>
            <a:br>
              <a:rPr lang="en-US" altLang="zh-CN" sz="3600" dirty="0" smtClean="0"/>
            </a:br>
            <a:r>
              <a:rPr lang="zh-CN" altLang="en-US" sz="3600" dirty="0" smtClean="0"/>
              <a:t>缓存设计</a:t>
            </a:r>
            <a:endParaRPr lang="zh-CN" altLang="en-US" sz="3600" dirty="0"/>
          </a:p>
        </p:txBody>
      </p:sp>
      <p:sp>
        <p:nvSpPr>
          <p:cNvPr id="2" name="灯片编号占位符 1"/>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13</a:t>
            </a:fld>
            <a:endParaRPr lang="zh-CN" altLang="en-US">
              <a:solidFill>
                <a:prstClr val="black">
                  <a:tint val="75000"/>
                </a:prstClr>
              </a:solidFill>
            </a:endParaRPr>
          </a:p>
        </p:txBody>
      </p:sp>
      <p:sp>
        <p:nvSpPr>
          <p:cNvPr id="3" name="TextBox 2"/>
          <p:cNvSpPr txBox="1"/>
          <p:nvPr/>
        </p:nvSpPr>
        <p:spPr>
          <a:xfrm>
            <a:off x="683568" y="1462055"/>
            <a:ext cx="8280920" cy="1215717"/>
          </a:xfrm>
          <a:prstGeom prst="rect">
            <a:avLst/>
          </a:prstGeom>
          <a:noFill/>
        </p:spPr>
        <p:txBody>
          <a:bodyPr wrap="square" rtlCol="0">
            <a:spAutoFit/>
          </a:bodyPr>
          <a:lstStyle/>
          <a:p>
            <a:pPr marL="285750" indent="-285750">
              <a:spcAft>
                <a:spcPts val="600"/>
              </a:spcAft>
              <a:buFont typeface="Wingdings"/>
              <a:buChar char="l"/>
            </a:pPr>
            <a:r>
              <a:rPr lang="zh-CN" altLang="en-US" dirty="0" smtClean="0">
                <a:latin typeface="华文中宋" pitchFamily="2" charset="-122"/>
                <a:ea typeface="华文中宋" pitchFamily="2" charset="-122"/>
                <a:sym typeface="Wingdings"/>
              </a:rPr>
              <a:t>项目背景介绍</a:t>
            </a:r>
            <a:endParaRPr lang="en-US" altLang="zh-CN" dirty="0" smtClean="0">
              <a:latin typeface="华文中宋" pitchFamily="2" charset="-122"/>
              <a:ea typeface="华文中宋" pitchFamily="2" charset="-122"/>
              <a:sym typeface="Wingdings"/>
            </a:endParaRPr>
          </a:p>
          <a:p>
            <a:pPr>
              <a:spcAft>
                <a:spcPts val="1200"/>
              </a:spcAft>
            </a:pPr>
            <a:r>
              <a:rPr lang="en-US" altLang="zh-CN" dirty="0">
                <a:latin typeface="华文中宋" pitchFamily="2" charset="-122"/>
                <a:ea typeface="华文中宋" pitchFamily="2" charset="-122"/>
                <a:sym typeface="Wingdings"/>
              </a:rPr>
              <a:t> </a:t>
            </a:r>
            <a:r>
              <a:rPr lang="en-US" altLang="zh-CN" dirty="0" smtClean="0">
                <a:latin typeface="华文中宋" pitchFamily="2" charset="-122"/>
                <a:ea typeface="华文中宋" pitchFamily="2" charset="-122"/>
                <a:sym typeface="Wingdings"/>
              </a:rPr>
              <a:t>   </a:t>
            </a:r>
            <a:r>
              <a:rPr lang="zh-CN" altLang="en-US" sz="1600" dirty="0" smtClean="0">
                <a:latin typeface="华文中宋" pitchFamily="2" charset="-122"/>
                <a:ea typeface="华文中宋" pitchFamily="2" charset="-122"/>
                <a:sym typeface="Wingdings"/>
              </a:rPr>
              <a:t>残疾人无障碍自理管理平台是复旦大学和上海市残联合作的项目，旨在方便残疾人的日常生活。残疾人通过手机</a:t>
            </a:r>
            <a:r>
              <a:rPr lang="en-US" altLang="zh-CN" sz="1600" dirty="0" smtClean="0">
                <a:latin typeface="华文中宋" pitchFamily="2" charset="-122"/>
                <a:ea typeface="华文中宋" pitchFamily="2" charset="-122"/>
                <a:sym typeface="Wingdings"/>
              </a:rPr>
              <a:t>APP</a:t>
            </a:r>
            <a:r>
              <a:rPr lang="zh-CN" altLang="en-US" sz="1600" dirty="0" smtClean="0">
                <a:latin typeface="华文中宋" pitchFamily="2" charset="-122"/>
                <a:ea typeface="华文中宋" pitchFamily="2" charset="-122"/>
                <a:sym typeface="Wingdings"/>
              </a:rPr>
              <a:t>语音操控家用电器，系统后台则为残联工作人员提供残疾人信息化管理的功能。</a:t>
            </a:r>
            <a:endParaRPr lang="en-US" altLang="zh-CN" sz="1600" dirty="0">
              <a:latin typeface="华文中宋" pitchFamily="2" charset="-122"/>
              <a:ea typeface="华文中宋" pitchFamily="2" charset="-122"/>
              <a:sym typeface="Wingdings"/>
            </a:endParaRPr>
          </a:p>
        </p:txBody>
      </p:sp>
      <p:sp>
        <p:nvSpPr>
          <p:cNvPr id="5" name="TextBox 4"/>
          <p:cNvSpPr txBox="1"/>
          <p:nvPr/>
        </p:nvSpPr>
        <p:spPr>
          <a:xfrm>
            <a:off x="1691680" y="6517703"/>
            <a:ext cx="646331" cy="276999"/>
          </a:xfrm>
          <a:prstGeom prst="rect">
            <a:avLst/>
          </a:prstGeom>
          <a:noFill/>
        </p:spPr>
        <p:txBody>
          <a:bodyPr wrap="none" rtlCol="0">
            <a:spAutoFit/>
          </a:bodyPr>
          <a:lstStyle/>
          <a:p>
            <a:r>
              <a:rPr lang="zh-CN" altLang="en-US" sz="1200" dirty="0" smtClean="0">
                <a:latin typeface="华文中宋" pitchFamily="2" charset="-122"/>
                <a:ea typeface="华文中宋" pitchFamily="2" charset="-122"/>
              </a:rPr>
              <a:t>架构图</a:t>
            </a:r>
            <a:endParaRPr lang="zh-CN" altLang="en-US" sz="1200" dirty="0">
              <a:latin typeface="华文中宋" pitchFamily="2" charset="-122"/>
              <a:ea typeface="华文中宋" pitchFamily="2" charset="-122"/>
            </a:endParaRPr>
          </a:p>
        </p:txBody>
      </p:sp>
      <p:pic>
        <p:nvPicPr>
          <p:cNvPr id="717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8012" y="4149080"/>
            <a:ext cx="3708259" cy="2368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6718136" y="6517703"/>
            <a:ext cx="646331" cy="276999"/>
          </a:xfrm>
          <a:prstGeom prst="rect">
            <a:avLst/>
          </a:prstGeom>
          <a:noFill/>
        </p:spPr>
        <p:txBody>
          <a:bodyPr wrap="none" rtlCol="0">
            <a:spAutoFit/>
          </a:bodyPr>
          <a:lstStyle/>
          <a:p>
            <a:r>
              <a:rPr lang="zh-CN" altLang="en-US" sz="1200" dirty="0" smtClean="0">
                <a:latin typeface="华文中宋" pitchFamily="2" charset="-122"/>
                <a:ea typeface="华文中宋" pitchFamily="2" charset="-122"/>
              </a:rPr>
              <a:t>功能图</a:t>
            </a:r>
            <a:endParaRPr lang="zh-CN" altLang="en-US" sz="1200" dirty="0">
              <a:latin typeface="华文中宋" pitchFamily="2" charset="-122"/>
              <a:ea typeface="华文中宋" pitchFamily="2" charset="-122"/>
            </a:endParaRPr>
          </a:p>
        </p:txBody>
      </p:sp>
      <p:pic>
        <p:nvPicPr>
          <p:cNvPr id="7179"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2677771"/>
            <a:ext cx="2582304" cy="3839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33754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51116" y="365126"/>
            <a:ext cx="8141364" cy="1325563"/>
          </a:xfrm>
        </p:spPr>
        <p:txBody>
          <a:bodyPr>
            <a:normAutofit/>
          </a:bodyPr>
          <a:lstStyle/>
          <a:p>
            <a:pPr algn="ctr"/>
            <a:r>
              <a:rPr lang="zh-CN" altLang="en-US" sz="3600" dirty="0" smtClean="0"/>
              <a:t>面向残疾人无障碍自理管理平台的</a:t>
            </a:r>
            <a:r>
              <a:rPr lang="en-US" altLang="zh-CN" sz="3600" dirty="0" smtClean="0"/>
              <a:t/>
            </a:r>
            <a:br>
              <a:rPr lang="en-US" altLang="zh-CN" sz="3600" dirty="0" smtClean="0"/>
            </a:br>
            <a:r>
              <a:rPr lang="zh-CN" altLang="en-US" sz="3600" dirty="0" smtClean="0"/>
              <a:t>缓存设计</a:t>
            </a:r>
            <a:endParaRPr lang="zh-CN" altLang="en-US" sz="3600" dirty="0"/>
          </a:p>
        </p:txBody>
      </p:sp>
      <p:sp>
        <p:nvSpPr>
          <p:cNvPr id="2" name="TextBox 1"/>
          <p:cNvSpPr txBox="1"/>
          <p:nvPr/>
        </p:nvSpPr>
        <p:spPr>
          <a:xfrm>
            <a:off x="755575" y="1628800"/>
            <a:ext cx="4248451" cy="2000548"/>
          </a:xfrm>
          <a:prstGeom prst="rect">
            <a:avLst/>
          </a:prstGeom>
          <a:noFill/>
        </p:spPr>
        <p:txBody>
          <a:bodyPr wrap="square" rtlCol="0">
            <a:spAutoFit/>
          </a:bodyPr>
          <a:lstStyle/>
          <a:p>
            <a:pPr marL="285750" indent="-285750">
              <a:spcAft>
                <a:spcPts val="1200"/>
              </a:spcAft>
              <a:buFont typeface="Wingdings"/>
              <a:buChar char="l"/>
            </a:pPr>
            <a:r>
              <a:rPr lang="zh-CN" altLang="en-US" dirty="0" smtClean="0">
                <a:latin typeface="华文中宋" pitchFamily="2" charset="-122"/>
                <a:ea typeface="华文中宋" pitchFamily="2" charset="-122"/>
                <a:sym typeface="Wingdings"/>
              </a:rPr>
              <a:t>原架构设计存在的局限性</a:t>
            </a:r>
            <a:endParaRPr lang="en-US" altLang="zh-CN" dirty="0" smtClean="0">
              <a:latin typeface="华文中宋" pitchFamily="2" charset="-122"/>
              <a:ea typeface="华文中宋" pitchFamily="2" charset="-122"/>
              <a:sym typeface="Wingdings"/>
            </a:endParaRPr>
          </a:p>
          <a:p>
            <a:pPr marL="285750" indent="-285750">
              <a:buFont typeface="Wingdings"/>
              <a:buChar char="s"/>
            </a:pPr>
            <a:r>
              <a:rPr lang="zh-CN" altLang="en-US" sz="1600" dirty="0" smtClean="0">
                <a:latin typeface="华文中宋" pitchFamily="2" charset="-122"/>
                <a:ea typeface="华文中宋" pitchFamily="2" charset="-122"/>
                <a:sym typeface="Wingdings"/>
              </a:rPr>
              <a:t>原系统中没有缓存，当残疾人数据统计模块访问并发量变大时，该模块的平均响应速度将会大大降低</a:t>
            </a:r>
            <a:endParaRPr lang="en-US" altLang="zh-CN" sz="1600" dirty="0" smtClean="0">
              <a:latin typeface="华文中宋" pitchFamily="2" charset="-122"/>
              <a:ea typeface="华文中宋" pitchFamily="2" charset="-122"/>
              <a:sym typeface="Wingdings"/>
            </a:endParaRPr>
          </a:p>
          <a:p>
            <a:pPr marL="285750" indent="-285750">
              <a:buFont typeface="Wingdings"/>
              <a:buChar char="s"/>
            </a:pPr>
            <a:r>
              <a:rPr lang="zh-CN" altLang="en-US" sz="1600" dirty="0" smtClean="0">
                <a:latin typeface="华文中宋" pitchFamily="2" charset="-122"/>
                <a:ea typeface="华文中宋" pitchFamily="2" charset="-122"/>
                <a:sym typeface="Wingdings"/>
              </a:rPr>
              <a:t>当原系统发生服务器宕机时，对该服务器下对应的区域用户来说，系统服务将出现不可用的情况，大大影响用户体验</a:t>
            </a:r>
            <a:endParaRPr lang="en-US" altLang="zh-CN" sz="1600" dirty="0" smtClean="0">
              <a:latin typeface="华文中宋" pitchFamily="2" charset="-122"/>
              <a:ea typeface="华文中宋" pitchFamily="2" charset="-122"/>
              <a:sym typeface="Wingdings"/>
            </a:endParaRPr>
          </a:p>
        </p:txBody>
      </p:sp>
      <p:sp>
        <p:nvSpPr>
          <p:cNvPr id="5" name="灯片编号占位符 4"/>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14</a:t>
            </a:fld>
            <a:endParaRPr lang="zh-CN" altLang="en-US">
              <a:solidFill>
                <a:prstClr val="black">
                  <a:tint val="75000"/>
                </a:prstClr>
              </a:solidFill>
            </a:endParaRPr>
          </a:p>
        </p:txBody>
      </p:sp>
      <p:sp>
        <p:nvSpPr>
          <p:cNvPr id="6173" name="TextBox 6172"/>
          <p:cNvSpPr txBox="1"/>
          <p:nvPr/>
        </p:nvSpPr>
        <p:spPr>
          <a:xfrm>
            <a:off x="791189" y="3717032"/>
            <a:ext cx="3329857" cy="2908489"/>
          </a:xfrm>
          <a:prstGeom prst="rect">
            <a:avLst/>
          </a:prstGeom>
          <a:noFill/>
        </p:spPr>
        <p:txBody>
          <a:bodyPr wrap="square" rtlCol="0">
            <a:spAutoFit/>
          </a:bodyPr>
          <a:lstStyle/>
          <a:p>
            <a:pPr marL="285750" lvl="0" indent="-285750">
              <a:spcAft>
                <a:spcPts val="600"/>
              </a:spcAft>
              <a:buFont typeface="Wingdings"/>
              <a:buChar char="l"/>
            </a:pPr>
            <a:r>
              <a:rPr lang="zh-CN" altLang="en-US" dirty="0">
                <a:solidFill>
                  <a:prstClr val="black"/>
                </a:solidFill>
                <a:latin typeface="华文中宋" pitchFamily="2" charset="-122"/>
                <a:ea typeface="华文中宋" pitchFamily="2" charset="-122"/>
                <a:sym typeface="Wingdings"/>
              </a:rPr>
              <a:t>改进与优化</a:t>
            </a:r>
            <a:endParaRPr lang="en-US" altLang="zh-CN" dirty="0">
              <a:solidFill>
                <a:prstClr val="black"/>
              </a:solidFill>
              <a:latin typeface="华文中宋" pitchFamily="2" charset="-122"/>
              <a:ea typeface="华文中宋" pitchFamily="2" charset="-122"/>
              <a:sym typeface="Wingdings"/>
            </a:endParaRPr>
          </a:p>
          <a:p>
            <a:pPr marL="285750" lvl="0" indent="-285750">
              <a:buFont typeface="Wingdings"/>
              <a:buChar char="s"/>
            </a:pPr>
            <a:r>
              <a:rPr lang="zh-CN" altLang="en-US" sz="1600" dirty="0">
                <a:solidFill>
                  <a:prstClr val="black"/>
                </a:solidFill>
                <a:latin typeface="华文中宋" pitchFamily="2" charset="-122"/>
                <a:ea typeface="华文中宋" pitchFamily="2" charset="-122"/>
                <a:sym typeface="Wingdings"/>
              </a:rPr>
              <a:t>设计了面向残疾人的无障碍自理</a:t>
            </a:r>
            <a:r>
              <a:rPr lang="zh-CN" altLang="en-US" sz="1600" dirty="0" smtClean="0">
                <a:solidFill>
                  <a:prstClr val="black"/>
                </a:solidFill>
                <a:latin typeface="华文中宋" pitchFamily="2" charset="-122"/>
                <a:ea typeface="华文中宋" pitchFamily="2" charset="-122"/>
                <a:sym typeface="Wingdings"/>
              </a:rPr>
              <a:t>管理平台</a:t>
            </a:r>
            <a:r>
              <a:rPr lang="zh-CN" altLang="en-US" sz="1600" dirty="0">
                <a:solidFill>
                  <a:prstClr val="black"/>
                </a:solidFill>
                <a:latin typeface="华文中宋" pitchFamily="2" charset="-122"/>
                <a:ea typeface="华文中宋" pitchFamily="2" charset="-122"/>
                <a:sym typeface="Wingdings"/>
              </a:rPr>
              <a:t>，将原系统架构移植到了私有云</a:t>
            </a:r>
            <a:r>
              <a:rPr lang="zh-CN" altLang="en-US" sz="1600" dirty="0" smtClean="0">
                <a:solidFill>
                  <a:prstClr val="black"/>
                </a:solidFill>
                <a:latin typeface="华文中宋" pitchFamily="2" charset="-122"/>
                <a:ea typeface="华文中宋" pitchFamily="2" charset="-122"/>
                <a:sym typeface="Wingdings"/>
              </a:rPr>
              <a:t>平台下</a:t>
            </a:r>
            <a:endParaRPr lang="en-US" altLang="zh-CN" sz="1600" dirty="0">
              <a:solidFill>
                <a:prstClr val="black"/>
              </a:solidFill>
              <a:latin typeface="华文中宋" pitchFamily="2" charset="-122"/>
              <a:ea typeface="华文中宋" pitchFamily="2" charset="-122"/>
              <a:sym typeface="Wingdings"/>
            </a:endParaRPr>
          </a:p>
          <a:p>
            <a:pPr marL="285750" lvl="0" indent="-285750">
              <a:buFont typeface="Wingdings"/>
              <a:buChar char="s"/>
            </a:pPr>
            <a:r>
              <a:rPr lang="zh-CN" altLang="en-US" sz="1600" dirty="0" smtClean="0">
                <a:solidFill>
                  <a:prstClr val="black"/>
                </a:solidFill>
                <a:latin typeface="华文中宋" pitchFamily="2" charset="-122"/>
                <a:ea typeface="华文中宋" pitchFamily="2" charset="-122"/>
                <a:sym typeface="Wingdings"/>
              </a:rPr>
              <a:t>每个缓存</a:t>
            </a:r>
            <a:r>
              <a:rPr lang="zh-CN" altLang="en-US" sz="1600" dirty="0">
                <a:solidFill>
                  <a:prstClr val="black"/>
                </a:solidFill>
                <a:latin typeface="华文中宋" pitchFamily="2" charset="-122"/>
                <a:ea typeface="华文中宋" pitchFamily="2" charset="-122"/>
                <a:sym typeface="Wingdings"/>
              </a:rPr>
              <a:t>分别负责</a:t>
            </a:r>
            <a:r>
              <a:rPr lang="zh-CN" altLang="en-US" sz="1600" dirty="0" smtClean="0">
                <a:solidFill>
                  <a:prstClr val="black"/>
                </a:solidFill>
                <a:latin typeface="华文中宋" pitchFamily="2" charset="-122"/>
                <a:ea typeface="华文中宋" pitchFamily="2" charset="-122"/>
                <a:sym typeface="Wingdings"/>
              </a:rPr>
              <a:t>存储指定区域用户的热点数据，从而加快了残疾人数据统计模块的性能</a:t>
            </a:r>
            <a:endParaRPr lang="en-US" altLang="zh-CN" sz="1600" dirty="0" smtClean="0">
              <a:solidFill>
                <a:prstClr val="black"/>
              </a:solidFill>
              <a:latin typeface="华文中宋" pitchFamily="2" charset="-122"/>
              <a:ea typeface="华文中宋" pitchFamily="2" charset="-122"/>
              <a:sym typeface="Wingdings"/>
            </a:endParaRPr>
          </a:p>
          <a:p>
            <a:pPr marL="285750" lvl="0" indent="-285750">
              <a:buFont typeface="Wingdings"/>
              <a:buChar char="s"/>
            </a:pPr>
            <a:r>
              <a:rPr lang="zh-CN" altLang="en-US" sz="1600" dirty="0" smtClean="0">
                <a:solidFill>
                  <a:prstClr val="black"/>
                </a:solidFill>
                <a:latin typeface="华文中宋" pitchFamily="2" charset="-122"/>
                <a:ea typeface="华文中宋" pitchFamily="2" charset="-122"/>
                <a:sym typeface="Wingdings"/>
              </a:rPr>
              <a:t>当应用服务器宕机时，节点控制器将请求重定向至其他节点，缓存数据一致性维护技术保证了系统运行的稳定性</a:t>
            </a:r>
            <a:endParaRPr lang="en-US" altLang="zh-CN" sz="1600" dirty="0">
              <a:solidFill>
                <a:prstClr val="black"/>
              </a:solidFill>
              <a:latin typeface="华文中宋" pitchFamily="2" charset="-122"/>
              <a:ea typeface="华文中宋" pitchFamily="2" charset="-122"/>
              <a:sym typeface="Wingdings"/>
            </a:endParaRPr>
          </a:p>
        </p:txBody>
      </p:sp>
      <p:grpSp>
        <p:nvGrpSpPr>
          <p:cNvPr id="11" name="组合 10"/>
          <p:cNvGrpSpPr/>
          <p:nvPr/>
        </p:nvGrpSpPr>
        <p:grpSpPr>
          <a:xfrm>
            <a:off x="4139952" y="1650336"/>
            <a:ext cx="5050832" cy="4857890"/>
            <a:chOff x="4139952" y="1650336"/>
            <a:chExt cx="5050832" cy="4857890"/>
          </a:xfrm>
        </p:grpSpPr>
        <p:grpSp>
          <p:nvGrpSpPr>
            <p:cNvPr id="3" name="组合 2"/>
            <p:cNvGrpSpPr/>
            <p:nvPr/>
          </p:nvGrpSpPr>
          <p:grpSpPr>
            <a:xfrm>
              <a:off x="4139952" y="1650336"/>
              <a:ext cx="5050832" cy="4857890"/>
              <a:chOff x="4139952" y="1650336"/>
              <a:chExt cx="5050832" cy="4857890"/>
            </a:xfrm>
          </p:grpSpPr>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27" y="1772816"/>
                <a:ext cx="737288" cy="87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4448" y="1650336"/>
                <a:ext cx="373733" cy="559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肘形连接符 8"/>
              <p:cNvCxnSpPr>
                <a:stCxn id="8197" idx="3"/>
              </p:cNvCxnSpPr>
              <p:nvPr/>
            </p:nvCxnSpPr>
            <p:spPr>
              <a:xfrm>
                <a:off x="5928181" y="1929969"/>
                <a:ext cx="2100203" cy="856796"/>
              </a:xfrm>
              <a:prstGeom prst="bentConnector3">
                <a:avLst>
                  <a:gd name="adj1" fmla="val 50000"/>
                </a:avLst>
              </a:prstGeom>
              <a:ln w="12700">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8197" idx="3"/>
              </p:cNvCxnSpPr>
              <p:nvPr/>
            </p:nvCxnSpPr>
            <p:spPr>
              <a:xfrm flipH="1">
                <a:off x="5372671" y="1929969"/>
                <a:ext cx="555510" cy="856796"/>
              </a:xfrm>
              <a:prstGeom prst="bentConnector4">
                <a:avLst>
                  <a:gd name="adj1" fmla="val -508"/>
                  <a:gd name="adj2" fmla="val 100575"/>
                </a:avLst>
              </a:prstGeom>
              <a:ln w="1270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819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9952" y="2646387"/>
                <a:ext cx="5050832" cy="3861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6296" y="1650336"/>
              <a:ext cx="914400"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7" name="直接连接符 6"/>
          <p:cNvCxnSpPr>
            <a:stCxn id="1026" idx="2"/>
          </p:cNvCxnSpPr>
          <p:nvPr/>
        </p:nvCxnSpPr>
        <p:spPr>
          <a:xfrm>
            <a:off x="7693496" y="2613949"/>
            <a:ext cx="0" cy="10153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4920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67544" y="110306"/>
            <a:ext cx="8019905" cy="1325563"/>
          </a:xfrm>
        </p:spPr>
        <p:txBody>
          <a:bodyPr>
            <a:normAutofit/>
          </a:bodyPr>
          <a:lstStyle/>
          <a:p>
            <a:pPr>
              <a:lnSpc>
                <a:spcPct val="150000"/>
              </a:lnSpc>
            </a:pPr>
            <a:r>
              <a:rPr lang="zh-CN" altLang="en-US" sz="3600" dirty="0" smtClean="0"/>
              <a:t>  总结与展望</a:t>
            </a:r>
            <a:endParaRPr lang="en-US" altLang="zh-CN" sz="3600" dirty="0"/>
          </a:p>
        </p:txBody>
      </p:sp>
      <p:sp>
        <p:nvSpPr>
          <p:cNvPr id="2" name="TextBox 1"/>
          <p:cNvSpPr txBox="1"/>
          <p:nvPr/>
        </p:nvSpPr>
        <p:spPr>
          <a:xfrm>
            <a:off x="750097" y="1844824"/>
            <a:ext cx="7632848" cy="2400657"/>
          </a:xfrm>
          <a:prstGeom prst="rect">
            <a:avLst/>
          </a:prstGeom>
          <a:noFill/>
        </p:spPr>
        <p:txBody>
          <a:bodyPr wrap="square" rtlCol="0">
            <a:spAutoFit/>
          </a:bodyPr>
          <a:lstStyle/>
          <a:p>
            <a:r>
              <a:rPr lang="en-US" altLang="zh-CN" sz="2000" dirty="0" smtClean="0">
                <a:latin typeface="华文中宋" pitchFamily="2" charset="-122"/>
                <a:ea typeface="华文中宋" pitchFamily="2" charset="-122"/>
                <a:sym typeface="Wingdings"/>
              </a:rPr>
              <a:t> </a:t>
            </a:r>
            <a:r>
              <a:rPr lang="zh-CN" altLang="en-US" dirty="0" smtClean="0">
                <a:latin typeface="华文中宋" pitchFamily="2" charset="-122"/>
                <a:ea typeface="华文中宋" pitchFamily="2" charset="-122"/>
              </a:rPr>
              <a:t>通过介绍私有云的特点和应用场景，引出了在基于私有云平台下由于架构动态伸缩导致的缓存失效的问题</a:t>
            </a:r>
            <a:endParaRPr lang="en-US" altLang="zh-CN" dirty="0">
              <a:latin typeface="华文中宋" pitchFamily="2" charset="-122"/>
              <a:ea typeface="华文中宋" pitchFamily="2" charset="-122"/>
            </a:endParaRPr>
          </a:p>
          <a:p>
            <a:pPr marL="342900" indent="-342900">
              <a:buFont typeface="Wingdings"/>
              <a:buChar char="l"/>
            </a:pPr>
            <a:endParaRPr lang="en-US" altLang="zh-CN" sz="2000" dirty="0">
              <a:latin typeface="华文中宋" pitchFamily="2" charset="-122"/>
              <a:ea typeface="华文中宋" pitchFamily="2" charset="-122"/>
            </a:endParaRPr>
          </a:p>
          <a:p>
            <a:r>
              <a:rPr lang="en-US" altLang="zh-CN" dirty="0" smtClean="0">
                <a:latin typeface="华文中宋" pitchFamily="2" charset="-122"/>
                <a:ea typeface="华文中宋" pitchFamily="2" charset="-122"/>
                <a:sym typeface="Wingdings"/>
              </a:rPr>
              <a:t> </a:t>
            </a:r>
            <a:r>
              <a:rPr lang="zh-CN" altLang="en-US" dirty="0" smtClean="0">
                <a:latin typeface="华文中宋" pitchFamily="2" charset="-122"/>
                <a:ea typeface="华文中宋" pitchFamily="2" charset="-122"/>
                <a:sym typeface="Wingdings"/>
              </a:rPr>
              <a:t>以私有云下的缓存为研究基础，重点提出了基于</a:t>
            </a:r>
            <a:r>
              <a:rPr lang="en-US" altLang="zh-CN" dirty="0" smtClean="0">
                <a:latin typeface="华文中宋" pitchFamily="2" charset="-122"/>
                <a:ea typeface="华文中宋" pitchFamily="2" charset="-122"/>
                <a:sym typeface="Wingdings"/>
              </a:rPr>
              <a:t>AST</a:t>
            </a:r>
            <a:r>
              <a:rPr lang="zh-CN" altLang="en-US" dirty="0" smtClean="0">
                <a:latin typeface="华文中宋" pitchFamily="2" charset="-122"/>
                <a:ea typeface="华文中宋" pitchFamily="2" charset="-122"/>
                <a:sym typeface="Wingdings"/>
              </a:rPr>
              <a:t>的缓存数据一致性维护技术，并实现了原型系统，用实验验证了其有效性</a:t>
            </a:r>
            <a:endParaRPr lang="en-US" altLang="zh-CN" dirty="0" smtClean="0">
              <a:latin typeface="华文中宋" pitchFamily="2" charset="-122"/>
              <a:ea typeface="华文中宋" pitchFamily="2" charset="-122"/>
              <a:sym typeface="Wingdings"/>
            </a:endParaRPr>
          </a:p>
          <a:p>
            <a:endParaRPr lang="en-US" altLang="zh-CN" sz="2000" dirty="0" smtClean="0">
              <a:latin typeface="华文中宋" pitchFamily="2" charset="-122"/>
              <a:ea typeface="华文中宋" pitchFamily="2" charset="-122"/>
              <a:sym typeface="Wingdings"/>
            </a:endParaRPr>
          </a:p>
          <a:p>
            <a:r>
              <a:rPr lang="en-US" altLang="zh-CN" dirty="0" smtClean="0">
                <a:latin typeface="华文中宋" pitchFamily="2" charset="-122"/>
                <a:ea typeface="华文中宋" pitchFamily="2" charset="-122"/>
                <a:sym typeface="Wingdings"/>
              </a:rPr>
              <a:t> </a:t>
            </a:r>
            <a:r>
              <a:rPr lang="zh-CN" altLang="en-US" dirty="0" smtClean="0">
                <a:latin typeface="华文中宋" pitchFamily="2" charset="-122"/>
                <a:ea typeface="华文中宋" pitchFamily="2" charset="-122"/>
                <a:sym typeface="Wingdings"/>
              </a:rPr>
              <a:t>提出了面向残疾人的无障碍自理管理平台的缓存架构设计。</a:t>
            </a:r>
            <a:endParaRPr lang="en-US" altLang="zh-CN" dirty="0" smtClean="0">
              <a:latin typeface="华文中宋" pitchFamily="2" charset="-122"/>
              <a:ea typeface="华文中宋" pitchFamily="2" charset="-122"/>
            </a:endParaRPr>
          </a:p>
          <a:p>
            <a:endParaRPr lang="zh-CN" altLang="en-US" dirty="0"/>
          </a:p>
        </p:txBody>
      </p:sp>
      <p:cxnSp>
        <p:nvCxnSpPr>
          <p:cNvPr id="8" name="直接连接符 7"/>
          <p:cNvCxnSpPr/>
          <p:nvPr/>
        </p:nvCxnSpPr>
        <p:spPr>
          <a:xfrm>
            <a:off x="7740352" y="1700808"/>
            <a:ext cx="100811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4" idx="3"/>
          </p:cNvCxnSpPr>
          <p:nvPr/>
        </p:nvCxnSpPr>
        <p:spPr>
          <a:xfrm>
            <a:off x="8487448" y="773088"/>
            <a:ext cx="72000" cy="3600000"/>
          </a:xfrm>
          <a:prstGeom prst="line">
            <a:avLst/>
          </a:prstGeom>
          <a:ln w="12700">
            <a:solidFill>
              <a:schemeClr val="accent1">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50098" y="4653136"/>
            <a:ext cx="7632848" cy="954107"/>
          </a:xfrm>
          <a:prstGeom prst="rect">
            <a:avLst/>
          </a:prstGeom>
          <a:noFill/>
        </p:spPr>
        <p:txBody>
          <a:bodyPr wrap="square" rtlCol="0">
            <a:spAutoFit/>
          </a:bodyPr>
          <a:lstStyle/>
          <a:p>
            <a:pPr marL="285750" indent="-285750">
              <a:buFont typeface="Wingdings"/>
              <a:buChar char="l"/>
            </a:pPr>
            <a:r>
              <a:rPr lang="zh-CN" altLang="en-US" dirty="0" smtClean="0">
                <a:latin typeface="华文中宋" pitchFamily="2" charset="-122"/>
                <a:ea typeface="华文中宋" pitchFamily="2" charset="-122"/>
                <a:sym typeface="Wingdings"/>
              </a:rPr>
              <a:t>事务型数据在缓存中如何维护一致性的问题</a:t>
            </a:r>
            <a:endParaRPr lang="en-US" altLang="zh-CN" dirty="0" smtClean="0">
              <a:latin typeface="华文中宋" pitchFamily="2" charset="-122"/>
              <a:ea typeface="华文中宋" pitchFamily="2" charset="-122"/>
              <a:sym typeface="Wingdings"/>
            </a:endParaRPr>
          </a:p>
          <a:p>
            <a:endParaRPr lang="en-US" altLang="zh-CN" sz="2000" dirty="0" smtClean="0">
              <a:latin typeface="华文中宋" pitchFamily="2" charset="-122"/>
              <a:ea typeface="华文中宋" pitchFamily="2" charset="-122"/>
              <a:sym typeface="Wingdings"/>
            </a:endParaRPr>
          </a:p>
          <a:p>
            <a:pPr marL="285750" indent="-285750">
              <a:buFont typeface="Wingdings"/>
              <a:buChar char="l"/>
            </a:pPr>
            <a:r>
              <a:rPr lang="zh-CN" altLang="en-US" dirty="0" smtClean="0">
                <a:latin typeface="华文中宋" pitchFamily="2" charset="-122"/>
                <a:ea typeface="华文中宋" pitchFamily="2" charset="-122"/>
              </a:rPr>
              <a:t>缓存和持久层之间的同步问题</a:t>
            </a:r>
            <a:endParaRPr lang="zh-CN" altLang="en-US" dirty="0">
              <a:latin typeface="华文中宋" pitchFamily="2" charset="-122"/>
              <a:ea typeface="华文中宋" pitchFamily="2" charset="-122"/>
            </a:endParaRPr>
          </a:p>
        </p:txBody>
      </p:sp>
      <p:cxnSp>
        <p:nvCxnSpPr>
          <p:cNvPr id="18" name="直接连接符 17"/>
          <p:cNvCxnSpPr/>
          <p:nvPr/>
        </p:nvCxnSpPr>
        <p:spPr>
          <a:xfrm>
            <a:off x="395536" y="4368592"/>
            <a:ext cx="79208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50097" y="3861048"/>
            <a:ext cx="1" cy="216024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214358" y="4183926"/>
            <a:ext cx="831528" cy="461665"/>
          </a:xfrm>
          <a:prstGeom prst="rect">
            <a:avLst/>
          </a:prstGeom>
          <a:noFill/>
        </p:spPr>
        <p:txBody>
          <a:bodyPr wrap="square" rtlCol="0">
            <a:spAutoFit/>
          </a:bodyPr>
          <a:lstStyle/>
          <a:p>
            <a:r>
              <a:rPr lang="zh-CN" altLang="en-US" sz="2400" b="1" dirty="0" smtClean="0">
                <a:solidFill>
                  <a:schemeClr val="accent1">
                    <a:lumMod val="50000"/>
                  </a:schemeClr>
                </a:solidFill>
                <a:latin typeface="华文中宋" pitchFamily="2" charset="-122"/>
                <a:ea typeface="华文中宋" pitchFamily="2" charset="-122"/>
              </a:rPr>
              <a:t>展望</a:t>
            </a:r>
            <a:endParaRPr lang="zh-CN" altLang="en-US" sz="2400" b="1" dirty="0">
              <a:solidFill>
                <a:schemeClr val="accent1">
                  <a:lumMod val="50000"/>
                </a:schemeClr>
              </a:solidFill>
              <a:latin typeface="华文中宋" pitchFamily="2" charset="-122"/>
              <a:ea typeface="华文中宋" pitchFamily="2" charset="-122"/>
            </a:endParaRPr>
          </a:p>
        </p:txBody>
      </p:sp>
      <p:cxnSp>
        <p:nvCxnSpPr>
          <p:cNvPr id="28" name="直接连接符 27"/>
          <p:cNvCxnSpPr/>
          <p:nvPr/>
        </p:nvCxnSpPr>
        <p:spPr>
          <a:xfrm>
            <a:off x="2045886" y="4368592"/>
            <a:ext cx="4686354"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588224" y="1484784"/>
            <a:ext cx="1152128" cy="461665"/>
          </a:xfrm>
          <a:prstGeom prst="rect">
            <a:avLst/>
          </a:prstGeom>
          <a:noFill/>
        </p:spPr>
        <p:txBody>
          <a:bodyPr wrap="square" rtlCol="0">
            <a:spAutoFit/>
          </a:bodyPr>
          <a:lstStyle/>
          <a:p>
            <a:pPr algn="ctr"/>
            <a:r>
              <a:rPr lang="zh-CN" altLang="en-US" sz="2400" b="1" dirty="0" smtClean="0">
                <a:solidFill>
                  <a:schemeClr val="accent5">
                    <a:lumMod val="75000"/>
                  </a:schemeClr>
                </a:solidFill>
                <a:latin typeface="华文中宋" pitchFamily="2" charset="-122"/>
                <a:ea typeface="华文中宋" pitchFamily="2" charset="-122"/>
              </a:rPr>
              <a:t>总结</a:t>
            </a:r>
            <a:endParaRPr lang="zh-CN" altLang="en-US" sz="2400" b="1" dirty="0">
              <a:solidFill>
                <a:schemeClr val="accent5">
                  <a:lumMod val="75000"/>
                </a:schemeClr>
              </a:solidFill>
              <a:latin typeface="华文中宋" pitchFamily="2" charset="-122"/>
              <a:ea typeface="华文中宋" pitchFamily="2" charset="-122"/>
            </a:endParaRPr>
          </a:p>
        </p:txBody>
      </p:sp>
      <p:cxnSp>
        <p:nvCxnSpPr>
          <p:cNvPr id="31" name="直接连接符 30"/>
          <p:cNvCxnSpPr/>
          <p:nvPr/>
        </p:nvCxnSpPr>
        <p:spPr>
          <a:xfrm>
            <a:off x="3995936" y="1684839"/>
            <a:ext cx="2592288" cy="15969"/>
          </a:xfrm>
          <a:prstGeom prst="line">
            <a:avLst/>
          </a:prstGeom>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15</a:t>
            </a:fld>
            <a:endParaRPr lang="zh-CN" altLang="en-US">
              <a:solidFill>
                <a:prstClr val="black">
                  <a:tint val="75000"/>
                </a:prstClr>
              </a:solidFill>
            </a:endParaRPr>
          </a:p>
        </p:txBody>
      </p:sp>
    </p:spTree>
    <p:extLst>
      <p:ext uri="{BB962C8B-B14F-4D97-AF65-F5344CB8AC3E}">
        <p14:creationId xmlns:p14="http://schemas.microsoft.com/office/powerpoint/2010/main" val="37666008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67544" y="110306"/>
            <a:ext cx="8019905" cy="1325563"/>
          </a:xfrm>
        </p:spPr>
        <p:txBody>
          <a:bodyPr>
            <a:normAutofit/>
          </a:bodyPr>
          <a:lstStyle/>
          <a:p>
            <a:pPr>
              <a:lnSpc>
                <a:spcPct val="150000"/>
              </a:lnSpc>
            </a:pPr>
            <a:r>
              <a:rPr lang="zh-CN" altLang="en-US" sz="3600" dirty="0" smtClean="0"/>
              <a:t>  附录</a:t>
            </a:r>
            <a:endParaRPr lang="en-US" altLang="zh-CN" sz="3600" dirty="0"/>
          </a:p>
        </p:txBody>
      </p:sp>
      <p:sp>
        <p:nvSpPr>
          <p:cNvPr id="3" name="灯片编号占位符 2"/>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16</a:t>
            </a:fld>
            <a:endParaRPr lang="zh-CN" altLang="en-US">
              <a:solidFill>
                <a:prstClr val="black">
                  <a:tint val="75000"/>
                </a:prstClr>
              </a:solidFill>
            </a:endParaRPr>
          </a:p>
        </p:txBody>
      </p:sp>
      <p:sp>
        <p:nvSpPr>
          <p:cNvPr id="5" name="TextBox 4"/>
          <p:cNvSpPr txBox="1"/>
          <p:nvPr/>
        </p:nvSpPr>
        <p:spPr>
          <a:xfrm>
            <a:off x="611560" y="1523617"/>
            <a:ext cx="7128792" cy="369332"/>
          </a:xfrm>
          <a:prstGeom prst="rect">
            <a:avLst/>
          </a:prstGeom>
          <a:noFill/>
        </p:spPr>
        <p:txBody>
          <a:bodyPr wrap="square" rtlCol="0">
            <a:spAutoFit/>
          </a:bodyPr>
          <a:lstStyle/>
          <a:p>
            <a:r>
              <a:rPr lang="zh-CN" altLang="zh-CN" dirty="0">
                <a:latin typeface="华文中宋" pitchFamily="2" charset="-122"/>
                <a:ea typeface="华文中宋" pitchFamily="2" charset="-122"/>
                <a:sym typeface="Wingdings"/>
              </a:rPr>
              <a:t></a:t>
            </a:r>
            <a:r>
              <a:rPr lang="en-US" altLang="zh-CN" dirty="0" smtClean="0">
                <a:latin typeface="华文中宋" pitchFamily="2" charset="-122"/>
                <a:ea typeface="华文中宋" pitchFamily="2" charset="-122"/>
                <a:sym typeface="Wingdings"/>
              </a:rPr>
              <a:t> </a:t>
            </a:r>
            <a:r>
              <a:rPr lang="zh-CN" altLang="en-US" dirty="0" smtClean="0">
                <a:latin typeface="华文中宋" pitchFamily="2" charset="-122"/>
                <a:ea typeface="华文中宋" pitchFamily="2" charset="-122"/>
                <a:sym typeface="Wingdings"/>
              </a:rPr>
              <a:t>基于缓存的地址空间回溯算法</a:t>
            </a:r>
            <a:endParaRPr lang="zh-CN" altLang="en-US" dirty="0">
              <a:latin typeface="华文中宋" pitchFamily="2" charset="-122"/>
              <a:ea typeface="华文中宋" pitchFamily="2" charset="-122"/>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589" y="2060848"/>
            <a:ext cx="5272087" cy="402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78188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67544" y="110306"/>
            <a:ext cx="8019905" cy="1325563"/>
          </a:xfrm>
        </p:spPr>
        <p:txBody>
          <a:bodyPr>
            <a:normAutofit/>
          </a:bodyPr>
          <a:lstStyle/>
          <a:p>
            <a:pPr>
              <a:lnSpc>
                <a:spcPct val="150000"/>
              </a:lnSpc>
            </a:pPr>
            <a:r>
              <a:rPr lang="zh-CN" altLang="en-US" sz="3600" dirty="0" smtClean="0"/>
              <a:t>  附录</a:t>
            </a:r>
            <a:endParaRPr lang="en-US" altLang="zh-CN" sz="3600" dirty="0"/>
          </a:p>
        </p:txBody>
      </p:sp>
      <p:sp>
        <p:nvSpPr>
          <p:cNvPr id="3" name="灯片编号占位符 2"/>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17</a:t>
            </a:fld>
            <a:endParaRPr lang="zh-CN" altLang="en-US">
              <a:solidFill>
                <a:prstClr val="black">
                  <a:tint val="75000"/>
                </a:prstClr>
              </a:solidFill>
            </a:endParaRPr>
          </a:p>
        </p:txBody>
      </p:sp>
      <p:sp>
        <p:nvSpPr>
          <p:cNvPr id="5" name="TextBox 4"/>
          <p:cNvSpPr txBox="1"/>
          <p:nvPr/>
        </p:nvSpPr>
        <p:spPr>
          <a:xfrm>
            <a:off x="611560" y="1523617"/>
            <a:ext cx="7128792" cy="369332"/>
          </a:xfrm>
          <a:prstGeom prst="rect">
            <a:avLst/>
          </a:prstGeom>
          <a:noFill/>
        </p:spPr>
        <p:txBody>
          <a:bodyPr wrap="square" rtlCol="0">
            <a:spAutoFit/>
          </a:bodyPr>
          <a:lstStyle/>
          <a:p>
            <a:r>
              <a:rPr lang="zh-CN" altLang="zh-CN" dirty="0" smtClean="0">
                <a:latin typeface="华文中宋" pitchFamily="2" charset="-122"/>
                <a:ea typeface="华文中宋" pitchFamily="2" charset="-122"/>
                <a:sym typeface="Wingdings"/>
              </a:rPr>
              <a:t></a:t>
            </a:r>
            <a:r>
              <a:rPr lang="en-US" altLang="zh-CN" dirty="0" smtClean="0">
                <a:latin typeface="华文中宋" pitchFamily="2" charset="-122"/>
                <a:ea typeface="华文中宋" pitchFamily="2" charset="-122"/>
                <a:sym typeface="Wingdings"/>
              </a:rPr>
              <a:t>  </a:t>
            </a:r>
            <a:r>
              <a:rPr lang="zh-CN" altLang="en-US" dirty="0" smtClean="0">
                <a:latin typeface="华文中宋" pitchFamily="2" charset="-122"/>
                <a:ea typeface="华文中宋" pitchFamily="2" charset="-122"/>
                <a:sym typeface="Wingdings"/>
              </a:rPr>
              <a:t>基于缓存的控制算法</a:t>
            </a:r>
            <a:endParaRPr lang="zh-CN" altLang="en-US" dirty="0">
              <a:latin typeface="华文中宋" pitchFamily="2" charset="-122"/>
              <a:ea typeface="华文中宋" pitchFamily="2" charset="-122"/>
            </a:endParaRPr>
          </a:p>
        </p:txBody>
      </p:sp>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988840"/>
            <a:ext cx="5272087" cy="144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759" y="3901698"/>
            <a:ext cx="5272087"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755576" y="3532366"/>
            <a:ext cx="7128792" cy="369332"/>
          </a:xfrm>
          <a:prstGeom prst="rect">
            <a:avLst/>
          </a:prstGeom>
          <a:noFill/>
        </p:spPr>
        <p:txBody>
          <a:bodyPr wrap="square" rtlCol="0">
            <a:spAutoFit/>
          </a:bodyPr>
          <a:lstStyle/>
          <a:p>
            <a:r>
              <a:rPr lang="zh-CN" altLang="zh-CN" dirty="0" smtClean="0">
                <a:latin typeface="华文中宋" pitchFamily="2" charset="-122"/>
                <a:ea typeface="华文中宋" pitchFamily="2" charset="-122"/>
                <a:sym typeface="Wingdings"/>
              </a:rPr>
              <a:t></a:t>
            </a:r>
            <a:r>
              <a:rPr lang="en-US" altLang="zh-CN" dirty="0" smtClean="0">
                <a:latin typeface="华文中宋" pitchFamily="2" charset="-122"/>
                <a:ea typeface="华文中宋" pitchFamily="2" charset="-122"/>
                <a:sym typeface="Wingdings"/>
              </a:rPr>
              <a:t> </a:t>
            </a:r>
            <a:r>
              <a:rPr lang="zh-CN" altLang="en-US" dirty="0" smtClean="0">
                <a:latin typeface="华文中宋" pitchFamily="2" charset="-122"/>
                <a:ea typeface="华文中宋" pitchFamily="2" charset="-122"/>
                <a:sym typeface="Wingdings"/>
              </a:rPr>
              <a:t>基于缓存的操作执行算法</a:t>
            </a:r>
            <a:endParaRPr lang="zh-CN" altLang="en-US" dirty="0">
              <a:latin typeface="华文中宋" pitchFamily="2" charset="-122"/>
              <a:ea typeface="华文中宋" pitchFamily="2" charset="-122"/>
            </a:endParaRPr>
          </a:p>
        </p:txBody>
      </p:sp>
    </p:spTree>
    <p:extLst>
      <p:ext uri="{BB962C8B-B14F-4D97-AF65-F5344CB8AC3E}">
        <p14:creationId xmlns:p14="http://schemas.microsoft.com/office/powerpoint/2010/main" val="9748272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67544" y="1709739"/>
            <a:ext cx="8424936" cy="2852737"/>
          </a:xfrm>
        </p:spPr>
        <p:txBody>
          <a:bodyPr>
            <a:normAutofit/>
          </a:bodyPr>
          <a:lstStyle/>
          <a:p>
            <a:r>
              <a:rPr lang="zh-CN" altLang="en-US" sz="5400" dirty="0">
                <a:solidFill>
                  <a:srgbClr val="2A5989"/>
                </a:solidFill>
              </a:rPr>
              <a:t> </a:t>
            </a:r>
            <a:r>
              <a:rPr lang="zh-CN" altLang="en-US" sz="5400" dirty="0" smtClean="0">
                <a:solidFill>
                  <a:srgbClr val="2A5989"/>
                </a:solidFill>
              </a:rPr>
              <a:t>  谢谢！</a:t>
            </a:r>
            <a:endParaRPr lang="zh-CN" altLang="en-US" sz="5400" dirty="0">
              <a:solidFill>
                <a:srgbClr val="2A5989"/>
              </a:solidFill>
            </a:endParaRPr>
          </a:p>
        </p:txBody>
      </p:sp>
      <p:sp>
        <p:nvSpPr>
          <p:cNvPr id="2" name="灯片编号占位符 1"/>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18</a:t>
            </a:fld>
            <a:endParaRPr lang="zh-CN" altLang="en-US">
              <a:solidFill>
                <a:prstClr val="black">
                  <a:tint val="75000"/>
                </a:prstClr>
              </a:solidFill>
            </a:endParaRPr>
          </a:p>
        </p:txBody>
      </p:sp>
    </p:spTree>
    <p:extLst>
      <p:ext uri="{BB962C8B-B14F-4D97-AF65-F5344CB8AC3E}">
        <p14:creationId xmlns:p14="http://schemas.microsoft.com/office/powerpoint/2010/main" val="7843778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内容提要</a:t>
            </a:r>
            <a:endParaRPr lang="zh-CN" altLang="en-US" dirty="0"/>
          </a:p>
        </p:txBody>
      </p:sp>
      <p:grpSp>
        <p:nvGrpSpPr>
          <p:cNvPr id="4" name="组合 3"/>
          <p:cNvGrpSpPr/>
          <p:nvPr/>
        </p:nvGrpSpPr>
        <p:grpSpPr>
          <a:xfrm>
            <a:off x="1554484" y="1487252"/>
            <a:ext cx="3344704" cy="754948"/>
            <a:chOff x="875762" y="746974"/>
            <a:chExt cx="4507607" cy="1017432"/>
          </a:xfrm>
        </p:grpSpPr>
        <p:sp>
          <p:nvSpPr>
            <p:cNvPr id="5" name="椭圆 4"/>
            <p:cNvSpPr/>
            <p:nvPr/>
          </p:nvSpPr>
          <p:spPr>
            <a:xfrm>
              <a:off x="875762" y="746974"/>
              <a:ext cx="811369" cy="811369"/>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smtClean="0">
                  <a:solidFill>
                    <a:prstClr val="white"/>
                  </a:solidFill>
                  <a:latin typeface="Rockwell" panose="02060603020205020403" pitchFamily="18" charset="0"/>
                </a:rPr>
                <a:t>1</a:t>
              </a:r>
              <a:endParaRPr lang="zh-CN" altLang="en-US" sz="4000" i="1" dirty="0">
                <a:solidFill>
                  <a:prstClr val="white"/>
                </a:solidFill>
                <a:latin typeface="Rockwell" panose="02060603020205020403" pitchFamily="18" charset="0"/>
              </a:endParaRPr>
            </a:p>
          </p:txBody>
        </p:sp>
        <p:cxnSp>
          <p:nvCxnSpPr>
            <p:cNvPr id="6" name="直接连接符 5"/>
            <p:cNvCxnSpPr>
              <a:stCxn id="5" idx="5"/>
            </p:cNvCxnSpPr>
            <p:nvPr/>
          </p:nvCxnSpPr>
          <p:spPr>
            <a:xfrm>
              <a:off x="1568309" y="1439521"/>
              <a:ext cx="350643" cy="324885"/>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918952" y="1764406"/>
              <a:ext cx="3464417"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1554484" y="3633607"/>
            <a:ext cx="3344704" cy="754948"/>
            <a:chOff x="875762" y="746974"/>
            <a:chExt cx="4507607" cy="1017432"/>
          </a:xfrm>
        </p:grpSpPr>
        <p:sp>
          <p:nvSpPr>
            <p:cNvPr id="9" name="椭圆 8"/>
            <p:cNvSpPr/>
            <p:nvPr/>
          </p:nvSpPr>
          <p:spPr>
            <a:xfrm>
              <a:off x="875762" y="746974"/>
              <a:ext cx="811369" cy="811369"/>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smtClean="0">
                  <a:solidFill>
                    <a:prstClr val="white"/>
                  </a:solidFill>
                  <a:latin typeface="Rockwell" panose="02060603020205020403" pitchFamily="18" charset="0"/>
                </a:rPr>
                <a:t>3</a:t>
              </a:r>
              <a:endParaRPr lang="zh-CN" altLang="en-US" sz="4000" i="1" dirty="0">
                <a:solidFill>
                  <a:prstClr val="white"/>
                </a:solidFill>
                <a:latin typeface="Rockwell" panose="02060603020205020403" pitchFamily="18" charset="0"/>
              </a:endParaRPr>
            </a:p>
          </p:txBody>
        </p:sp>
        <p:cxnSp>
          <p:nvCxnSpPr>
            <p:cNvPr id="10" name="直接连接符 9"/>
            <p:cNvCxnSpPr>
              <a:stCxn id="9" idx="5"/>
            </p:cNvCxnSpPr>
            <p:nvPr/>
          </p:nvCxnSpPr>
          <p:spPr>
            <a:xfrm>
              <a:off x="1568309" y="1439521"/>
              <a:ext cx="350643" cy="324885"/>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18952" y="1764406"/>
              <a:ext cx="3464417"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1554484" y="2552494"/>
            <a:ext cx="3344704" cy="754948"/>
            <a:chOff x="875762" y="746974"/>
            <a:chExt cx="4507607" cy="1017432"/>
          </a:xfrm>
        </p:grpSpPr>
        <p:sp>
          <p:nvSpPr>
            <p:cNvPr id="13" name="椭圆 12"/>
            <p:cNvSpPr/>
            <p:nvPr/>
          </p:nvSpPr>
          <p:spPr>
            <a:xfrm>
              <a:off x="875762" y="746974"/>
              <a:ext cx="811369" cy="811369"/>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smtClean="0">
                  <a:solidFill>
                    <a:prstClr val="white"/>
                  </a:solidFill>
                  <a:latin typeface="Rockwell" panose="02060603020205020403" pitchFamily="18" charset="0"/>
                </a:rPr>
                <a:t>2</a:t>
              </a:r>
              <a:endParaRPr lang="zh-CN" altLang="en-US" sz="4000" i="1" dirty="0">
                <a:solidFill>
                  <a:prstClr val="white"/>
                </a:solidFill>
                <a:latin typeface="Rockwell" panose="02060603020205020403" pitchFamily="18" charset="0"/>
              </a:endParaRPr>
            </a:p>
          </p:txBody>
        </p:sp>
        <p:cxnSp>
          <p:nvCxnSpPr>
            <p:cNvPr id="14" name="直接连接符 13"/>
            <p:cNvCxnSpPr>
              <a:stCxn id="13" idx="5"/>
            </p:cNvCxnSpPr>
            <p:nvPr/>
          </p:nvCxnSpPr>
          <p:spPr>
            <a:xfrm>
              <a:off x="1568309" y="1439521"/>
              <a:ext cx="350643" cy="324885"/>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18952" y="1764406"/>
              <a:ext cx="3464417"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1554484" y="4695778"/>
            <a:ext cx="3344704" cy="754948"/>
            <a:chOff x="875762" y="746974"/>
            <a:chExt cx="4507607" cy="1017432"/>
          </a:xfrm>
        </p:grpSpPr>
        <p:sp>
          <p:nvSpPr>
            <p:cNvPr id="17" name="椭圆 16"/>
            <p:cNvSpPr/>
            <p:nvPr/>
          </p:nvSpPr>
          <p:spPr>
            <a:xfrm>
              <a:off x="875762" y="746974"/>
              <a:ext cx="811369" cy="811369"/>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a:solidFill>
                    <a:prstClr val="white"/>
                  </a:solidFill>
                  <a:latin typeface="Rockwell" panose="02060603020205020403" pitchFamily="18" charset="0"/>
                </a:rPr>
                <a:t>4</a:t>
              </a:r>
              <a:endParaRPr lang="zh-CN" altLang="en-US" sz="4000" i="1" dirty="0">
                <a:solidFill>
                  <a:prstClr val="white"/>
                </a:solidFill>
                <a:latin typeface="Rockwell" panose="02060603020205020403" pitchFamily="18" charset="0"/>
              </a:endParaRPr>
            </a:p>
          </p:txBody>
        </p:sp>
        <p:cxnSp>
          <p:nvCxnSpPr>
            <p:cNvPr id="18" name="直接连接符 17"/>
            <p:cNvCxnSpPr>
              <a:stCxn id="17" idx="5"/>
            </p:cNvCxnSpPr>
            <p:nvPr/>
          </p:nvCxnSpPr>
          <p:spPr>
            <a:xfrm>
              <a:off x="1568309" y="1439521"/>
              <a:ext cx="350643" cy="324885"/>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918952" y="1764406"/>
              <a:ext cx="3464417"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grpSp>
      <p:sp>
        <p:nvSpPr>
          <p:cNvPr id="20" name="文本框 19"/>
          <p:cNvSpPr txBox="1"/>
          <p:nvPr/>
        </p:nvSpPr>
        <p:spPr>
          <a:xfrm>
            <a:off x="2483523" y="1665450"/>
            <a:ext cx="2546753" cy="480131"/>
          </a:xfrm>
          <a:prstGeom prst="rect">
            <a:avLst/>
          </a:prstGeom>
          <a:noFill/>
        </p:spPr>
        <p:txBody>
          <a:bodyPr wrap="square" rtlCol="0">
            <a:spAutoFit/>
          </a:bodyPr>
          <a:lstStyle/>
          <a:p>
            <a:pPr>
              <a:lnSpc>
                <a:spcPct val="90000"/>
              </a:lnSpc>
              <a:spcBef>
                <a:spcPct val="0"/>
              </a:spcBef>
            </a:pPr>
            <a:r>
              <a:rPr lang="zh-CN" altLang="en-US" sz="2800" dirty="0" smtClean="0">
                <a:solidFill>
                  <a:srgbClr val="2A5989"/>
                </a:solidFill>
                <a:latin typeface="华文中宋" panose="02010600040101010101" pitchFamily="2" charset="-122"/>
                <a:ea typeface="华文中宋" panose="02010600040101010101" pitchFamily="2" charset="-122"/>
              </a:rPr>
              <a:t>背景与意义</a:t>
            </a:r>
            <a:endParaRPr lang="zh-CN" altLang="en-US" sz="2800" dirty="0">
              <a:solidFill>
                <a:srgbClr val="2A5989"/>
              </a:solidFill>
              <a:latin typeface="华文中宋" panose="02010600040101010101" pitchFamily="2" charset="-122"/>
              <a:ea typeface="华文中宋" panose="02010600040101010101" pitchFamily="2" charset="-122"/>
            </a:endParaRPr>
          </a:p>
        </p:txBody>
      </p:sp>
      <p:grpSp>
        <p:nvGrpSpPr>
          <p:cNvPr id="21" name="组合 20"/>
          <p:cNvGrpSpPr/>
          <p:nvPr/>
        </p:nvGrpSpPr>
        <p:grpSpPr>
          <a:xfrm>
            <a:off x="1554484" y="5792376"/>
            <a:ext cx="3344704" cy="754948"/>
            <a:chOff x="875762" y="746974"/>
            <a:chExt cx="4507607" cy="1017432"/>
          </a:xfrm>
        </p:grpSpPr>
        <p:sp>
          <p:nvSpPr>
            <p:cNvPr id="22" name="椭圆 21"/>
            <p:cNvSpPr/>
            <p:nvPr/>
          </p:nvSpPr>
          <p:spPr>
            <a:xfrm>
              <a:off x="875762" y="746974"/>
              <a:ext cx="811369" cy="811369"/>
            </a:xfrm>
            <a:prstGeom prst="ellipse">
              <a:avLst/>
            </a:prstGeom>
            <a:solidFill>
              <a:srgbClr val="4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dirty="0" smtClean="0">
                  <a:solidFill>
                    <a:prstClr val="white"/>
                  </a:solidFill>
                  <a:latin typeface="Rockwell" panose="02060603020205020403" pitchFamily="18" charset="0"/>
                </a:rPr>
                <a:t>5</a:t>
              </a:r>
              <a:endParaRPr lang="zh-CN" altLang="en-US" sz="4000" i="1" dirty="0">
                <a:solidFill>
                  <a:prstClr val="white"/>
                </a:solidFill>
                <a:latin typeface="Rockwell" panose="02060603020205020403" pitchFamily="18" charset="0"/>
              </a:endParaRPr>
            </a:p>
          </p:txBody>
        </p:sp>
        <p:cxnSp>
          <p:nvCxnSpPr>
            <p:cNvPr id="23" name="直接连接符 22"/>
            <p:cNvCxnSpPr>
              <a:stCxn id="22" idx="5"/>
            </p:cNvCxnSpPr>
            <p:nvPr/>
          </p:nvCxnSpPr>
          <p:spPr>
            <a:xfrm>
              <a:off x="1568309" y="1439521"/>
              <a:ext cx="350643" cy="324885"/>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918952" y="1764406"/>
              <a:ext cx="3464417" cy="0"/>
            </a:xfrm>
            <a:prstGeom prst="line">
              <a:avLst/>
            </a:prstGeom>
            <a:ln w="28575">
              <a:solidFill>
                <a:srgbClr val="476490"/>
              </a:solidFill>
            </a:ln>
          </p:spPr>
          <p:style>
            <a:lnRef idx="1">
              <a:schemeClr val="accent1"/>
            </a:lnRef>
            <a:fillRef idx="0">
              <a:schemeClr val="accent1"/>
            </a:fillRef>
            <a:effectRef idx="0">
              <a:schemeClr val="accent1"/>
            </a:effectRef>
            <a:fontRef idx="minor">
              <a:schemeClr val="tx1"/>
            </a:fontRef>
          </p:style>
        </p:cxnSp>
      </p:grpSp>
      <p:sp>
        <p:nvSpPr>
          <p:cNvPr id="39" name="文本框 38"/>
          <p:cNvSpPr txBox="1"/>
          <p:nvPr/>
        </p:nvSpPr>
        <p:spPr>
          <a:xfrm>
            <a:off x="2483520" y="2818475"/>
            <a:ext cx="6480967" cy="480131"/>
          </a:xfrm>
          <a:prstGeom prst="rect">
            <a:avLst/>
          </a:prstGeom>
          <a:noFill/>
        </p:spPr>
        <p:txBody>
          <a:bodyPr wrap="square" rtlCol="0">
            <a:spAutoFit/>
          </a:bodyPr>
          <a:lstStyle/>
          <a:p>
            <a:pPr>
              <a:lnSpc>
                <a:spcPct val="90000"/>
              </a:lnSpc>
              <a:spcBef>
                <a:spcPct val="0"/>
              </a:spcBef>
            </a:pPr>
            <a:r>
              <a:rPr lang="zh-CN" altLang="en-US" sz="2800" dirty="0" smtClean="0">
                <a:solidFill>
                  <a:srgbClr val="2A5989"/>
                </a:solidFill>
                <a:latin typeface="华文中宋" panose="02010600040101010101" pitchFamily="2" charset="-122"/>
                <a:ea typeface="华文中宋" panose="02010600040101010101" pitchFamily="2" charset="-122"/>
              </a:rPr>
              <a:t>缓存数据一致性维护技术</a:t>
            </a:r>
            <a:endParaRPr lang="zh-CN" altLang="en-US" sz="2800" dirty="0">
              <a:solidFill>
                <a:srgbClr val="2A5989"/>
              </a:solidFill>
              <a:latin typeface="华文中宋" panose="02010600040101010101" pitchFamily="2" charset="-122"/>
              <a:ea typeface="华文中宋" panose="02010600040101010101" pitchFamily="2" charset="-122"/>
            </a:endParaRPr>
          </a:p>
        </p:txBody>
      </p:sp>
      <p:sp>
        <p:nvSpPr>
          <p:cNvPr id="40" name="文本框 39"/>
          <p:cNvSpPr txBox="1"/>
          <p:nvPr/>
        </p:nvSpPr>
        <p:spPr>
          <a:xfrm>
            <a:off x="2499630" y="3908424"/>
            <a:ext cx="2546753" cy="480131"/>
          </a:xfrm>
          <a:prstGeom prst="rect">
            <a:avLst/>
          </a:prstGeom>
          <a:noFill/>
        </p:spPr>
        <p:txBody>
          <a:bodyPr wrap="square" rtlCol="0">
            <a:spAutoFit/>
          </a:bodyPr>
          <a:lstStyle/>
          <a:p>
            <a:pPr>
              <a:lnSpc>
                <a:spcPct val="90000"/>
              </a:lnSpc>
              <a:spcBef>
                <a:spcPct val="0"/>
              </a:spcBef>
            </a:pPr>
            <a:r>
              <a:rPr lang="zh-CN" altLang="en-US" sz="2800" dirty="0">
                <a:solidFill>
                  <a:srgbClr val="2A5989"/>
                </a:solidFill>
                <a:latin typeface="华文中宋" panose="02010600040101010101" pitchFamily="2" charset="-122"/>
                <a:ea typeface="华文中宋" panose="02010600040101010101" pitchFamily="2" charset="-122"/>
              </a:rPr>
              <a:t>实验</a:t>
            </a:r>
          </a:p>
        </p:txBody>
      </p:sp>
      <p:sp>
        <p:nvSpPr>
          <p:cNvPr id="41" name="文本框 40"/>
          <p:cNvSpPr txBox="1"/>
          <p:nvPr/>
        </p:nvSpPr>
        <p:spPr>
          <a:xfrm>
            <a:off x="2456337" y="4957466"/>
            <a:ext cx="7201047" cy="480131"/>
          </a:xfrm>
          <a:prstGeom prst="rect">
            <a:avLst/>
          </a:prstGeom>
          <a:noFill/>
        </p:spPr>
        <p:txBody>
          <a:bodyPr wrap="square" rtlCol="0">
            <a:spAutoFit/>
          </a:bodyPr>
          <a:lstStyle/>
          <a:p>
            <a:pPr>
              <a:lnSpc>
                <a:spcPct val="90000"/>
              </a:lnSpc>
              <a:spcBef>
                <a:spcPct val="0"/>
              </a:spcBef>
            </a:pPr>
            <a:r>
              <a:rPr lang="zh-CN" altLang="en-US" sz="2800" dirty="0" smtClean="0">
                <a:solidFill>
                  <a:srgbClr val="2A5989"/>
                </a:solidFill>
                <a:latin typeface="华文中宋" panose="02010600040101010101" pitchFamily="2" charset="-122"/>
                <a:ea typeface="华文中宋" panose="02010600040101010101" pitchFamily="2" charset="-122"/>
              </a:rPr>
              <a:t>残疾人无障碍自理管理平台的缓存设计</a:t>
            </a:r>
            <a:endParaRPr lang="zh-CN" altLang="en-US" sz="2800" dirty="0">
              <a:solidFill>
                <a:srgbClr val="2A5989"/>
              </a:solidFill>
              <a:latin typeface="华文中宋" panose="02010600040101010101" pitchFamily="2" charset="-122"/>
              <a:ea typeface="华文中宋" panose="02010600040101010101" pitchFamily="2" charset="-122"/>
            </a:endParaRPr>
          </a:p>
        </p:txBody>
      </p:sp>
      <p:sp>
        <p:nvSpPr>
          <p:cNvPr id="28" name="文本框 40"/>
          <p:cNvSpPr txBox="1"/>
          <p:nvPr/>
        </p:nvSpPr>
        <p:spPr>
          <a:xfrm>
            <a:off x="2526375" y="6051902"/>
            <a:ext cx="7201047" cy="480131"/>
          </a:xfrm>
          <a:prstGeom prst="rect">
            <a:avLst/>
          </a:prstGeom>
          <a:noFill/>
        </p:spPr>
        <p:txBody>
          <a:bodyPr wrap="square" rtlCol="0">
            <a:spAutoFit/>
          </a:bodyPr>
          <a:lstStyle/>
          <a:p>
            <a:pPr>
              <a:lnSpc>
                <a:spcPct val="90000"/>
              </a:lnSpc>
              <a:spcBef>
                <a:spcPct val="0"/>
              </a:spcBef>
            </a:pPr>
            <a:r>
              <a:rPr lang="zh-CN" altLang="en-US" sz="2800" dirty="0" smtClean="0">
                <a:solidFill>
                  <a:srgbClr val="2A5989"/>
                </a:solidFill>
                <a:latin typeface="华文中宋" panose="02010600040101010101" pitchFamily="2" charset="-122"/>
                <a:ea typeface="华文中宋" panose="02010600040101010101" pitchFamily="2" charset="-122"/>
              </a:rPr>
              <a:t>总结与展望</a:t>
            </a:r>
            <a:endParaRPr lang="zh-CN" altLang="en-US" sz="2800" dirty="0">
              <a:solidFill>
                <a:srgbClr val="2A5989"/>
              </a:solidFill>
              <a:latin typeface="华文中宋" panose="02010600040101010101" pitchFamily="2" charset="-122"/>
              <a:ea typeface="华文中宋" panose="02010600040101010101" pitchFamily="2" charset="-122"/>
            </a:endParaRPr>
          </a:p>
        </p:txBody>
      </p:sp>
      <p:sp>
        <p:nvSpPr>
          <p:cNvPr id="3" name="灯片编号占位符 2"/>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2</a:t>
            </a:fld>
            <a:endParaRPr lang="zh-CN" altLang="en-US">
              <a:solidFill>
                <a:prstClr val="black">
                  <a:tint val="75000"/>
                </a:prstClr>
              </a:solidFill>
            </a:endParaRPr>
          </a:p>
        </p:txBody>
      </p:sp>
    </p:spTree>
    <p:extLst>
      <p:ext uri="{BB962C8B-B14F-4D97-AF65-F5344CB8AC3E}">
        <p14:creationId xmlns:p14="http://schemas.microsoft.com/office/powerpoint/2010/main" val="31962005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3600" dirty="0" smtClean="0"/>
              <a:t>研究背景</a:t>
            </a:r>
            <a:endParaRPr lang="zh-CN" altLang="en-US" sz="3600" dirty="0"/>
          </a:p>
        </p:txBody>
      </p:sp>
      <p:sp>
        <p:nvSpPr>
          <p:cNvPr id="3" name="TextBox 2"/>
          <p:cNvSpPr txBox="1"/>
          <p:nvPr/>
        </p:nvSpPr>
        <p:spPr>
          <a:xfrm>
            <a:off x="557027" y="1529044"/>
            <a:ext cx="5311117" cy="4878259"/>
          </a:xfrm>
          <a:prstGeom prst="rect">
            <a:avLst/>
          </a:prstGeom>
          <a:noFill/>
        </p:spPr>
        <p:txBody>
          <a:bodyPr wrap="square" rtlCol="0">
            <a:spAutoFit/>
          </a:bodyPr>
          <a:lstStyle/>
          <a:p>
            <a:pPr marL="285750" indent="-285750">
              <a:lnSpc>
                <a:spcPct val="150000"/>
              </a:lnSpc>
              <a:spcBef>
                <a:spcPts val="600"/>
              </a:spcBef>
              <a:spcAft>
                <a:spcPts val="600"/>
              </a:spcAft>
              <a:buFont typeface="Wingdings"/>
              <a:buChar char="l"/>
            </a:pPr>
            <a:r>
              <a:rPr lang="zh-CN" altLang="en-US" sz="2000" b="1" dirty="0" smtClean="0">
                <a:sym typeface="Wingdings"/>
              </a:rPr>
              <a:t>云、云计算与私有云</a:t>
            </a:r>
            <a:endParaRPr lang="en-US" altLang="zh-CN" sz="2000" b="1" dirty="0" smtClean="0">
              <a:sym typeface="Wingdings"/>
            </a:endParaRPr>
          </a:p>
          <a:p>
            <a:pPr marL="285750" indent="-285750">
              <a:lnSpc>
                <a:spcPct val="150000"/>
              </a:lnSpc>
              <a:buFont typeface="Wingdings"/>
              <a:buChar char="s"/>
            </a:pPr>
            <a:r>
              <a:rPr lang="zh-CN" altLang="en-US" sz="1600" b="1" dirty="0" smtClean="0">
                <a:sym typeface="Wingdings"/>
              </a:rPr>
              <a:t>随着海量数据存储和计算越来越为热门，云计算已经渗透到信息技术领域的方方面面</a:t>
            </a:r>
            <a:endParaRPr lang="en-US" altLang="zh-CN" sz="1600" b="1" dirty="0" smtClean="0">
              <a:sym typeface="Wingdings"/>
            </a:endParaRPr>
          </a:p>
          <a:p>
            <a:pPr marL="285750" indent="-285750">
              <a:lnSpc>
                <a:spcPct val="150000"/>
              </a:lnSpc>
              <a:buFont typeface="Wingdings"/>
              <a:buChar char="s"/>
            </a:pPr>
            <a:r>
              <a:rPr lang="zh-CN" altLang="en-US" sz="1600" b="1" dirty="0">
                <a:sym typeface="Wingdings"/>
              </a:rPr>
              <a:t>云是抽象化资源的</a:t>
            </a:r>
            <a:r>
              <a:rPr lang="zh-CN" altLang="en-US" sz="1600" b="1" dirty="0" smtClean="0">
                <a:sym typeface="Wingdings"/>
              </a:rPr>
              <a:t>总称</a:t>
            </a:r>
            <a:endParaRPr lang="en-US" altLang="zh-CN" sz="1600" b="1" dirty="0" smtClean="0">
              <a:sym typeface="Wingdings"/>
            </a:endParaRPr>
          </a:p>
          <a:p>
            <a:pPr marL="285750" indent="-285750">
              <a:lnSpc>
                <a:spcPct val="150000"/>
              </a:lnSpc>
              <a:buFont typeface="Wingdings"/>
              <a:buChar char="s"/>
            </a:pPr>
            <a:r>
              <a:rPr lang="zh-CN" altLang="en-US" sz="1600" b="1" dirty="0" smtClean="0">
                <a:sym typeface="Wingdings"/>
              </a:rPr>
              <a:t>云计算是对云进行管理和使用的一种技术</a:t>
            </a:r>
            <a:endParaRPr lang="en-US" altLang="zh-CN" sz="1600" b="1" dirty="0" smtClean="0">
              <a:sym typeface="Wingdings"/>
            </a:endParaRPr>
          </a:p>
          <a:p>
            <a:pPr marL="285750" indent="-285750">
              <a:lnSpc>
                <a:spcPct val="150000"/>
              </a:lnSpc>
              <a:buFont typeface="Wingdings"/>
              <a:buChar char="s"/>
            </a:pPr>
            <a:r>
              <a:rPr lang="zh-CN" altLang="en-US" sz="1600" b="1" dirty="0" smtClean="0">
                <a:sym typeface="Wingdings"/>
              </a:rPr>
              <a:t>云计算按照访问模式和数据控制模式，可以分为私有云，公有云和混合云</a:t>
            </a:r>
            <a:endParaRPr lang="en-US" altLang="zh-CN" sz="1600" b="1" dirty="0" smtClean="0">
              <a:sym typeface="Wingdings"/>
            </a:endParaRPr>
          </a:p>
          <a:p>
            <a:pPr marL="285750" indent="-285750">
              <a:lnSpc>
                <a:spcPct val="150000"/>
              </a:lnSpc>
              <a:buFont typeface="Wingdings"/>
              <a:buChar char="s"/>
            </a:pPr>
            <a:r>
              <a:rPr lang="zh-CN" altLang="en-US" sz="1600" b="1" dirty="0" smtClean="0">
                <a:sym typeface="Wingdings"/>
              </a:rPr>
              <a:t>私有云的特点：高安全性，定制化，部署灵活</a:t>
            </a:r>
            <a:endParaRPr lang="en-US" altLang="zh-CN" sz="1600" b="1" dirty="0" smtClean="0">
              <a:sym typeface="Wingdings"/>
            </a:endParaRPr>
          </a:p>
          <a:p>
            <a:pPr marL="342900" indent="-342900">
              <a:spcBef>
                <a:spcPts val="1200"/>
              </a:spcBef>
              <a:spcAft>
                <a:spcPts val="600"/>
              </a:spcAft>
              <a:buFont typeface="Wingdings"/>
              <a:buChar char="l"/>
            </a:pPr>
            <a:r>
              <a:rPr lang="zh-CN" altLang="en-US" sz="2000" b="1" dirty="0" smtClean="0">
                <a:sym typeface="Wingdings"/>
              </a:rPr>
              <a:t>私有云下的缓存</a:t>
            </a:r>
            <a:endParaRPr lang="en-US" altLang="zh-CN" sz="2000" b="1" dirty="0" smtClean="0">
              <a:sym typeface="Wingdings"/>
            </a:endParaRPr>
          </a:p>
          <a:p>
            <a:pPr marL="285750" indent="-285750">
              <a:spcBef>
                <a:spcPts val="1200"/>
              </a:spcBef>
              <a:spcAft>
                <a:spcPts val="600"/>
              </a:spcAft>
              <a:buFont typeface="Wingdings"/>
              <a:buChar char="s"/>
            </a:pPr>
            <a:r>
              <a:rPr lang="zh-CN" altLang="en-US" sz="1600" b="1" dirty="0" smtClean="0">
                <a:sym typeface="Wingdings"/>
              </a:rPr>
              <a:t>缓存的作用：提高数据访问效率和减轻数据库的访问压力</a:t>
            </a:r>
            <a:endParaRPr lang="en-US" altLang="zh-CN" sz="1600" b="1" dirty="0" smtClean="0">
              <a:sym typeface="Wingdings"/>
            </a:endParaRPr>
          </a:p>
          <a:p>
            <a:pPr marL="285750" indent="-285750">
              <a:spcBef>
                <a:spcPts val="1200"/>
              </a:spcBef>
              <a:spcAft>
                <a:spcPts val="600"/>
              </a:spcAft>
              <a:buFont typeface="Wingdings"/>
              <a:buChar char="s"/>
            </a:pPr>
            <a:r>
              <a:rPr lang="zh-CN" altLang="en-US" sz="1600" b="1" dirty="0">
                <a:sym typeface="Wingdings"/>
              </a:rPr>
              <a:t>云</a:t>
            </a:r>
            <a:r>
              <a:rPr lang="zh-CN" altLang="en-US" sz="1600" b="1" dirty="0" smtClean="0">
                <a:sym typeface="Wingdings"/>
              </a:rPr>
              <a:t>计算下的缓存特点</a:t>
            </a:r>
            <a:r>
              <a:rPr lang="en-US" altLang="zh-CN" sz="1600" b="1" dirty="0" smtClean="0">
                <a:sym typeface="Wingdings"/>
              </a:rPr>
              <a:t>:</a:t>
            </a:r>
            <a:r>
              <a:rPr lang="zh-CN" altLang="en-US" sz="1600" b="1" dirty="0">
                <a:sym typeface="Wingdings"/>
              </a:rPr>
              <a:t>高</a:t>
            </a:r>
            <a:r>
              <a:rPr lang="zh-CN" altLang="en-US" sz="1600" b="1" dirty="0" smtClean="0">
                <a:sym typeface="Wingdings"/>
              </a:rPr>
              <a:t>可用性和可伸缩性</a:t>
            </a:r>
            <a:endParaRPr lang="en-US" altLang="zh-CN" b="1" dirty="0" smtClean="0">
              <a:sym typeface="Wingdings"/>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1657564"/>
            <a:ext cx="3348852" cy="408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3</a:t>
            </a:fld>
            <a:endParaRPr lang="zh-CN" altLang="en-US">
              <a:solidFill>
                <a:prstClr val="black">
                  <a:tint val="75000"/>
                </a:prstClr>
              </a:solidFill>
            </a:endParaRPr>
          </a:p>
        </p:txBody>
      </p:sp>
    </p:spTree>
    <p:extLst>
      <p:ext uri="{BB962C8B-B14F-4D97-AF65-F5344CB8AC3E}">
        <p14:creationId xmlns:p14="http://schemas.microsoft.com/office/powerpoint/2010/main" val="20632680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3600" dirty="0" smtClean="0"/>
              <a:t>研究意义</a:t>
            </a:r>
            <a:endParaRPr lang="zh-CN" altLang="en-US" sz="3600" dirty="0"/>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484784"/>
            <a:ext cx="2484100"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467544" y="5172460"/>
            <a:ext cx="3132172" cy="369332"/>
          </a:xfrm>
          <a:prstGeom prst="rect">
            <a:avLst/>
          </a:prstGeom>
          <a:noFill/>
        </p:spPr>
        <p:txBody>
          <a:bodyPr wrap="square" rtlCol="0">
            <a:spAutoFit/>
          </a:bodyPr>
          <a:lstStyle/>
          <a:p>
            <a:r>
              <a:rPr lang="en-US" altLang="zh-CN" dirty="0" smtClean="0">
                <a:sym typeface="Wingdings"/>
              </a:rPr>
              <a:t>      </a:t>
            </a:r>
            <a:endParaRPr lang="zh-CN" altLang="en-US" dirty="0"/>
          </a:p>
        </p:txBody>
      </p:sp>
      <p:sp>
        <p:nvSpPr>
          <p:cNvPr id="23" name="右箭头 22"/>
          <p:cNvSpPr/>
          <p:nvPr/>
        </p:nvSpPr>
        <p:spPr>
          <a:xfrm>
            <a:off x="3509794" y="3284984"/>
            <a:ext cx="2232248" cy="144016"/>
          </a:xfrm>
          <a:prstGeom prst="rightArrow">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华文中宋" pitchFamily="2" charset="-122"/>
              <a:ea typeface="华文中宋" pitchFamily="2" charset="-122"/>
            </a:endParaRPr>
          </a:p>
        </p:txBody>
      </p:sp>
      <p:sp>
        <p:nvSpPr>
          <p:cNvPr id="24" name="TextBox 23"/>
          <p:cNvSpPr txBox="1"/>
          <p:nvPr/>
        </p:nvSpPr>
        <p:spPr>
          <a:xfrm>
            <a:off x="3509794" y="3013211"/>
            <a:ext cx="2358350" cy="323165"/>
          </a:xfrm>
          <a:prstGeom prst="rect">
            <a:avLst/>
          </a:prstGeom>
          <a:noFill/>
        </p:spPr>
        <p:txBody>
          <a:bodyPr wrap="square" rtlCol="0">
            <a:spAutoFit/>
          </a:bodyPr>
          <a:lstStyle/>
          <a:p>
            <a:r>
              <a:rPr lang="zh-CN" altLang="en-US" sz="1500" dirty="0" smtClean="0">
                <a:latin typeface="华文中宋" pitchFamily="2" charset="-122"/>
                <a:ea typeface="华文中宋" pitchFamily="2" charset="-122"/>
              </a:rPr>
              <a:t>缓存数据一致性维护技术</a:t>
            </a:r>
            <a:endParaRPr lang="zh-CN" altLang="en-US" sz="1500" dirty="0">
              <a:latin typeface="华文中宋" pitchFamily="2" charset="-122"/>
              <a:ea typeface="华文中宋" pitchFamily="2" charset="-122"/>
            </a:endParaRPr>
          </a:p>
        </p:txBody>
      </p:sp>
      <p:sp>
        <p:nvSpPr>
          <p:cNvPr id="25" name="TextBox 24"/>
          <p:cNvSpPr txBox="1"/>
          <p:nvPr/>
        </p:nvSpPr>
        <p:spPr>
          <a:xfrm>
            <a:off x="878508" y="5181328"/>
            <a:ext cx="3900636" cy="984885"/>
          </a:xfrm>
          <a:prstGeom prst="rect">
            <a:avLst/>
          </a:prstGeom>
          <a:noFill/>
          <a:ln>
            <a:noFill/>
          </a:ln>
        </p:spPr>
        <p:txBody>
          <a:bodyPr wrap="square" rtlCol="0">
            <a:spAutoFit/>
          </a:bodyPr>
          <a:lstStyle/>
          <a:p>
            <a:pPr marL="285750" indent="-285750" algn="ctr">
              <a:spcBef>
                <a:spcPts val="600"/>
              </a:spcBef>
              <a:spcAft>
                <a:spcPts val="1200"/>
              </a:spcAft>
              <a:buFont typeface="Wingdings"/>
              <a:buChar char="l"/>
            </a:pPr>
            <a:r>
              <a:rPr lang="zh-CN" altLang="en-US" sz="1600" dirty="0" smtClean="0">
                <a:latin typeface="华文中宋" pitchFamily="2" charset="-122"/>
                <a:ea typeface="华文中宋" pitchFamily="2" charset="-122"/>
                <a:sym typeface="Wingdings"/>
              </a:rPr>
              <a:t>无缓存数据一致性维护技术情况下</a:t>
            </a:r>
            <a:endParaRPr lang="en-US" altLang="zh-CN" sz="1600" dirty="0" smtClean="0">
              <a:latin typeface="华文中宋" pitchFamily="2" charset="-122"/>
              <a:ea typeface="华文中宋" pitchFamily="2" charset="-122"/>
              <a:sym typeface="Wingdings"/>
            </a:endParaRPr>
          </a:p>
          <a:p>
            <a:r>
              <a:rPr lang="zh-CN" altLang="en-US" sz="1600" dirty="0" smtClean="0">
                <a:latin typeface="华文中宋" pitchFamily="2" charset="-122"/>
                <a:ea typeface="华文中宋" pitchFamily="2" charset="-122"/>
                <a:sym typeface="Wingdings"/>
              </a:rPr>
              <a:t>    重新定位的请求将击穿缓存，带来请求响应速度下降和系统整体性能下降的问题。</a:t>
            </a:r>
            <a:endParaRPr lang="zh-CN" altLang="en-US" sz="1600" dirty="0">
              <a:latin typeface="华文中宋" pitchFamily="2" charset="-122"/>
              <a:ea typeface="华文中宋" pitchFamily="2" charset="-122"/>
            </a:endParaRPr>
          </a:p>
        </p:txBody>
      </p:sp>
      <p:sp>
        <p:nvSpPr>
          <p:cNvPr id="26" name="TextBox 25"/>
          <p:cNvSpPr txBox="1"/>
          <p:nvPr/>
        </p:nvSpPr>
        <p:spPr>
          <a:xfrm>
            <a:off x="4788024" y="5181328"/>
            <a:ext cx="4093616" cy="1477328"/>
          </a:xfrm>
          <a:prstGeom prst="rect">
            <a:avLst/>
          </a:prstGeom>
          <a:noFill/>
          <a:ln>
            <a:noFill/>
          </a:ln>
        </p:spPr>
        <p:txBody>
          <a:bodyPr wrap="square" rtlCol="0">
            <a:spAutoFit/>
          </a:bodyPr>
          <a:lstStyle/>
          <a:p>
            <a:pPr algn="ctr">
              <a:spcBef>
                <a:spcPts val="600"/>
              </a:spcBef>
              <a:spcAft>
                <a:spcPts val="1200"/>
              </a:spcAft>
            </a:pPr>
            <a:r>
              <a:rPr lang="zh-CN" altLang="en-US" sz="1600" dirty="0" smtClean="0">
                <a:sym typeface="Wingdings"/>
              </a:rPr>
              <a:t>  </a:t>
            </a:r>
            <a:r>
              <a:rPr lang="zh-CN" altLang="en-US" sz="1600" dirty="0" smtClean="0">
                <a:latin typeface="华文中宋" pitchFamily="2" charset="-122"/>
                <a:ea typeface="华文中宋" pitchFamily="2" charset="-122"/>
                <a:sym typeface="Wingdings"/>
              </a:rPr>
              <a:t>有缓存数据一致性维护技术情况下</a:t>
            </a:r>
            <a:endParaRPr lang="en-US" altLang="zh-CN" sz="1600" dirty="0">
              <a:latin typeface="华文中宋" pitchFamily="2" charset="-122"/>
              <a:ea typeface="华文中宋" pitchFamily="2" charset="-122"/>
              <a:sym typeface="Wingdings"/>
            </a:endParaRPr>
          </a:p>
          <a:p>
            <a:r>
              <a:rPr lang="zh-CN" altLang="en-US" sz="1600" dirty="0" smtClean="0">
                <a:latin typeface="华文中宋" pitchFamily="2" charset="-122"/>
                <a:ea typeface="华文中宋" pitchFamily="2" charset="-122"/>
                <a:sym typeface="Wingdings"/>
              </a:rPr>
              <a:t>    缓存数据一致性维护技术通过维护每个缓存节点中数据的一致性，使得重新定位的请求能够在新定位的缓存中获取数据，解决了在宕机情况下缓存失效的问题。</a:t>
            </a:r>
            <a:endParaRPr lang="zh-CN" altLang="en-US" sz="1600" dirty="0">
              <a:latin typeface="华文中宋" pitchFamily="2" charset="-122"/>
              <a:ea typeface="华文中宋" pitchFamily="2" charset="-122"/>
            </a:endParaRPr>
          </a:p>
        </p:txBody>
      </p:sp>
      <p:sp>
        <p:nvSpPr>
          <p:cNvPr id="27" name="灯片编号占位符 26"/>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4</a:t>
            </a:fld>
            <a:endParaRPr lang="zh-CN" altLang="en-US">
              <a:solidFill>
                <a:prstClr val="black">
                  <a:tint val="75000"/>
                </a:prstClr>
              </a:solidFill>
            </a:endParaRPr>
          </a:p>
        </p:txBody>
      </p:sp>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1514647"/>
            <a:ext cx="2595719" cy="3703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602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3600" dirty="0" smtClean="0"/>
              <a:t>研究现状</a:t>
            </a:r>
            <a:endParaRPr lang="zh-CN" altLang="en-US" sz="3600" dirty="0"/>
          </a:p>
        </p:txBody>
      </p:sp>
      <p:sp>
        <p:nvSpPr>
          <p:cNvPr id="3" name="TextBox 2"/>
          <p:cNvSpPr txBox="1"/>
          <p:nvPr/>
        </p:nvSpPr>
        <p:spPr>
          <a:xfrm>
            <a:off x="467544" y="1656576"/>
            <a:ext cx="8568952" cy="5339923"/>
          </a:xfrm>
          <a:prstGeom prst="rect">
            <a:avLst/>
          </a:prstGeom>
          <a:noFill/>
        </p:spPr>
        <p:txBody>
          <a:bodyPr wrap="square" rtlCol="0">
            <a:spAutoFit/>
          </a:bodyPr>
          <a:lstStyle/>
          <a:p>
            <a:pPr marL="285750" indent="-285750">
              <a:spcBef>
                <a:spcPts val="600"/>
              </a:spcBef>
              <a:spcAft>
                <a:spcPts val="1200"/>
              </a:spcAft>
              <a:buFont typeface="Wingdings"/>
              <a:buChar char="l"/>
            </a:pPr>
            <a:r>
              <a:rPr lang="zh-CN" altLang="en-US" dirty="0" smtClean="0">
                <a:latin typeface="华文中宋" pitchFamily="2" charset="-122"/>
                <a:ea typeface="华文中宋" pitchFamily="2" charset="-122"/>
                <a:sym typeface="Wingdings"/>
              </a:rPr>
              <a:t>数据一致性维护</a:t>
            </a:r>
            <a:endParaRPr lang="en-US" altLang="zh-CN" dirty="0" smtClean="0">
              <a:latin typeface="华文中宋" pitchFamily="2" charset="-122"/>
              <a:ea typeface="华文中宋" pitchFamily="2" charset="-122"/>
              <a:sym typeface="Wingdings"/>
            </a:endParaRPr>
          </a:p>
          <a:p>
            <a:r>
              <a:rPr lang="zh-CN" altLang="en-US" sz="1600" dirty="0" smtClean="0">
                <a:sym typeface="Wingdings"/>
              </a:rPr>
              <a:t>   </a:t>
            </a:r>
            <a:r>
              <a:rPr lang="zh-CN" altLang="en-US" sz="1600" dirty="0" smtClean="0">
                <a:latin typeface="华文中宋" pitchFamily="2" charset="-122"/>
                <a:ea typeface="华文中宋" pitchFamily="2" charset="-122"/>
                <a:sym typeface="Wingdings"/>
              </a:rPr>
              <a:t>悲观复制算法：两段锁</a:t>
            </a:r>
            <a:r>
              <a:rPr lang="en-US" altLang="zh-CN" sz="1600" dirty="0" smtClean="0">
                <a:latin typeface="华文中宋" pitchFamily="2" charset="-122"/>
                <a:ea typeface="华文中宋" pitchFamily="2" charset="-122"/>
                <a:sym typeface="Wingdings"/>
              </a:rPr>
              <a:t>/</a:t>
            </a:r>
            <a:r>
              <a:rPr lang="zh-CN" altLang="en-US" sz="1600" dirty="0" smtClean="0">
                <a:latin typeface="华文中宋" pitchFamily="2" charset="-122"/>
                <a:ea typeface="华文中宋" pitchFamily="2" charset="-122"/>
                <a:sym typeface="Wingdings"/>
              </a:rPr>
              <a:t>三段锁协议</a:t>
            </a:r>
            <a:r>
              <a:rPr lang="en-US" altLang="zh-CN" sz="1600" baseline="30000" dirty="0" smtClean="0">
                <a:latin typeface="华文中宋" pitchFamily="2" charset="-122"/>
                <a:ea typeface="华文中宋" pitchFamily="2" charset="-122"/>
                <a:sym typeface="Wingdings"/>
              </a:rPr>
              <a:t>[</a:t>
            </a:r>
            <a:r>
              <a:rPr lang="en-US" altLang="zh-CN" sz="1600" baseline="30000" dirty="0" err="1" smtClean="0">
                <a:latin typeface="华文中宋" pitchFamily="2" charset="-122"/>
                <a:ea typeface="华文中宋" pitchFamily="2" charset="-122"/>
                <a:sym typeface="Wingdings"/>
              </a:rPr>
              <a:t>Derler</a:t>
            </a:r>
            <a:r>
              <a:rPr lang="en-US" altLang="zh-CN" sz="1600" baseline="30000" dirty="0">
                <a:latin typeface="华文中宋" pitchFamily="2" charset="-122"/>
                <a:ea typeface="华文中宋" pitchFamily="2" charset="-122"/>
                <a:sym typeface="Wingdings"/>
              </a:rPr>
              <a:t> </a:t>
            </a:r>
            <a:r>
              <a:rPr lang="en-US" altLang="zh-CN" sz="1600" baseline="30000" dirty="0" smtClean="0">
                <a:latin typeface="华文中宋" pitchFamily="2" charset="-122"/>
                <a:ea typeface="华文中宋" pitchFamily="2" charset="-122"/>
                <a:sym typeface="Wingdings"/>
              </a:rPr>
              <a:t>P</a:t>
            </a:r>
            <a:r>
              <a:rPr lang="en-US" altLang="zh-CN" sz="1600" baseline="30000" dirty="0">
                <a:latin typeface="华文中宋" pitchFamily="2" charset="-122"/>
                <a:ea typeface="华文中宋" pitchFamily="2" charset="-122"/>
                <a:sym typeface="Wingdings"/>
              </a:rPr>
              <a:t>,</a:t>
            </a:r>
            <a:r>
              <a:rPr lang="en-US" altLang="zh-CN" sz="1600" baseline="30000" dirty="0" smtClean="0">
                <a:latin typeface="华文中宋" pitchFamily="2" charset="-122"/>
                <a:ea typeface="华文中宋" pitchFamily="2" charset="-122"/>
                <a:sym typeface="Wingdings"/>
              </a:rPr>
              <a:t> ISPCS2013]</a:t>
            </a:r>
            <a:endParaRPr lang="en-US" altLang="zh-CN" sz="1600" baseline="30000" dirty="0" smtClean="0">
              <a:sym typeface="Wingdings"/>
            </a:endParaRPr>
          </a:p>
          <a:p>
            <a:r>
              <a:rPr lang="en-US" altLang="zh-CN" sz="1600" dirty="0">
                <a:sym typeface="Wingdings"/>
              </a:rPr>
              <a:t> </a:t>
            </a:r>
            <a:r>
              <a:rPr lang="en-US" altLang="zh-CN" sz="1600" dirty="0" smtClean="0">
                <a:sym typeface="Wingdings"/>
              </a:rPr>
              <a:t>  </a:t>
            </a:r>
            <a:r>
              <a:rPr lang="zh-CN" altLang="en-US" sz="1600" dirty="0" smtClean="0">
                <a:latin typeface="华文中宋" pitchFamily="2" charset="-122"/>
                <a:ea typeface="华文中宋" pitchFamily="2" charset="-122"/>
                <a:sym typeface="Wingdings"/>
              </a:rPr>
              <a:t>缓存和数据源之间的一致性维护：基于</a:t>
            </a:r>
            <a:r>
              <a:rPr lang="en-US" altLang="zh-CN" sz="1600" dirty="0" smtClean="0">
                <a:latin typeface="华文中宋" pitchFamily="2" charset="-122"/>
                <a:ea typeface="华文中宋" pitchFamily="2" charset="-122"/>
                <a:sym typeface="Wingdings"/>
              </a:rPr>
              <a:t>TTL</a:t>
            </a:r>
            <a:r>
              <a:rPr lang="zh-CN" altLang="en-US" sz="1600" dirty="0" smtClean="0">
                <a:latin typeface="华文中宋" pitchFamily="2" charset="-122"/>
                <a:ea typeface="华文中宋" pitchFamily="2" charset="-122"/>
                <a:sym typeface="Wingdings"/>
              </a:rPr>
              <a:t>机制的更新策略</a:t>
            </a:r>
            <a:r>
              <a:rPr lang="en-US" altLang="zh-CN" sz="1600" baseline="30000" dirty="0" smtClean="0">
                <a:latin typeface="华文中宋" pitchFamily="2" charset="-122"/>
                <a:ea typeface="华文中宋" pitchFamily="2" charset="-122"/>
                <a:sym typeface="Wingdings"/>
              </a:rPr>
              <a:t>[</a:t>
            </a:r>
            <a:r>
              <a:rPr lang="en-US" altLang="zh-CN" sz="1600" baseline="30000" dirty="0" err="1" smtClean="0">
                <a:latin typeface="华文中宋" pitchFamily="2" charset="-122"/>
                <a:ea typeface="华文中宋" pitchFamily="2" charset="-122"/>
                <a:sym typeface="Wingdings"/>
              </a:rPr>
              <a:t>Artail</a:t>
            </a:r>
            <a:r>
              <a:rPr lang="en-US" altLang="zh-CN" sz="1600" baseline="30000" dirty="0" smtClean="0">
                <a:latin typeface="华文中宋" pitchFamily="2" charset="-122"/>
                <a:ea typeface="华文中宋" pitchFamily="2" charset="-122"/>
                <a:sym typeface="Wingdings"/>
              </a:rPr>
              <a:t> H,TMC2008]</a:t>
            </a:r>
            <a:r>
              <a:rPr lang="zh-CN" altLang="en-US" sz="1600" dirty="0" smtClean="0">
                <a:latin typeface="华文中宋" pitchFamily="2" charset="-122"/>
                <a:ea typeface="华文中宋" pitchFamily="2" charset="-122"/>
                <a:sym typeface="Wingdings"/>
              </a:rPr>
              <a:t>，</a:t>
            </a:r>
            <a:r>
              <a:rPr lang="en-US" altLang="zh-CN" sz="1600" dirty="0" err="1" smtClean="0">
                <a:latin typeface="华文中宋" pitchFamily="2" charset="-122"/>
                <a:ea typeface="华文中宋" pitchFamily="2" charset="-122"/>
                <a:sym typeface="Wingdings"/>
              </a:rPr>
              <a:t>TxCache</a:t>
            </a:r>
            <a:r>
              <a:rPr lang="zh-CN" altLang="en-US" sz="1600" dirty="0" smtClean="0">
                <a:latin typeface="华文中宋" pitchFamily="2" charset="-122"/>
                <a:ea typeface="华文中宋" pitchFamily="2" charset="-122"/>
                <a:sym typeface="Wingdings"/>
              </a:rPr>
              <a:t>事务缓存一致性模型</a:t>
            </a:r>
            <a:r>
              <a:rPr lang="en-US" altLang="zh-CN" sz="1600" baseline="30000" dirty="0">
                <a:latin typeface="华文中宋" pitchFamily="2" charset="-122"/>
                <a:ea typeface="华文中宋" pitchFamily="2" charset="-122"/>
                <a:sym typeface="Wingdings"/>
              </a:rPr>
              <a:t>[Ports D R </a:t>
            </a:r>
            <a:r>
              <a:rPr lang="en-US" altLang="zh-CN" sz="1600" baseline="30000" dirty="0" smtClean="0">
                <a:latin typeface="华文中宋" pitchFamily="2" charset="-122"/>
                <a:ea typeface="华文中宋" pitchFamily="2" charset="-122"/>
                <a:sym typeface="Wingdings"/>
              </a:rPr>
              <a:t>K,OSDI2010]</a:t>
            </a:r>
            <a:endParaRPr lang="en-US" altLang="zh-CN" sz="1600" baseline="30000" dirty="0">
              <a:sym typeface="Wingdings"/>
            </a:endParaRPr>
          </a:p>
          <a:p>
            <a:r>
              <a:rPr lang="en-US" altLang="zh-CN" sz="1600" dirty="0" smtClean="0">
                <a:sym typeface="Wingdings"/>
              </a:rPr>
              <a:t>  </a:t>
            </a:r>
            <a:r>
              <a:rPr lang="zh-CN" altLang="en-US" sz="1600" dirty="0" smtClean="0">
                <a:latin typeface="华文中宋" pitchFamily="2" charset="-122"/>
                <a:ea typeface="华文中宋" pitchFamily="2" charset="-122"/>
                <a:sym typeface="Wingdings"/>
              </a:rPr>
              <a:t>乐观复制算法：</a:t>
            </a:r>
            <a:r>
              <a:rPr lang="en-US" altLang="zh-CN" sz="1600" dirty="0" smtClean="0">
                <a:latin typeface="华文中宋" pitchFamily="2" charset="-122"/>
                <a:ea typeface="华文中宋" pitchFamily="2" charset="-122"/>
                <a:sym typeface="Wingdings"/>
              </a:rPr>
              <a:t>OT</a:t>
            </a:r>
            <a:r>
              <a:rPr lang="zh-CN" altLang="en-US" sz="1600" dirty="0">
                <a:latin typeface="华文中宋" pitchFamily="2" charset="-122"/>
                <a:ea typeface="华文中宋" pitchFamily="2" charset="-122"/>
                <a:sym typeface="Wingdings"/>
              </a:rPr>
              <a:t> </a:t>
            </a:r>
            <a:r>
              <a:rPr lang="en-US" altLang="zh-CN" sz="1600" dirty="0" smtClean="0">
                <a:latin typeface="华文中宋" pitchFamily="2" charset="-122"/>
                <a:ea typeface="华文中宋" pitchFamily="2" charset="-122"/>
                <a:sym typeface="Wingdings"/>
              </a:rPr>
              <a:t>(</a:t>
            </a:r>
            <a:r>
              <a:rPr lang="zh-CN" altLang="en-US" sz="1600" dirty="0" smtClean="0">
                <a:latin typeface="华文中宋" pitchFamily="2" charset="-122"/>
                <a:ea typeface="华文中宋" pitchFamily="2" charset="-122"/>
                <a:sym typeface="Wingdings"/>
              </a:rPr>
              <a:t>操作转换技术</a:t>
            </a:r>
            <a:r>
              <a:rPr lang="en-US" altLang="zh-CN" sz="1600" dirty="0">
                <a:latin typeface="华文中宋" pitchFamily="2" charset="-122"/>
                <a:ea typeface="华文中宋" pitchFamily="2" charset="-122"/>
                <a:sym typeface="Wingdings"/>
              </a:rPr>
              <a:t>)</a:t>
            </a:r>
            <a:r>
              <a:rPr lang="en-US" altLang="zh-CN" sz="1600" baseline="30000" dirty="0">
                <a:latin typeface="华文中宋" pitchFamily="2" charset="-122"/>
                <a:ea typeface="华文中宋" pitchFamily="2" charset="-122"/>
                <a:sym typeface="Wingdings"/>
              </a:rPr>
              <a:t>[Sun C, </a:t>
            </a:r>
            <a:r>
              <a:rPr lang="en-US" altLang="zh-CN" sz="1600" baseline="30000" dirty="0" smtClean="0">
                <a:latin typeface="华文中宋" pitchFamily="2" charset="-122"/>
                <a:ea typeface="华文中宋" pitchFamily="2" charset="-122"/>
                <a:sym typeface="Wingdings"/>
              </a:rPr>
              <a:t>TOCHI1998]</a:t>
            </a:r>
            <a:r>
              <a:rPr lang="zh-CN" altLang="en-US" sz="1600" dirty="0" smtClean="0">
                <a:latin typeface="华文中宋" pitchFamily="2" charset="-122"/>
                <a:ea typeface="华文中宋" pitchFamily="2" charset="-122"/>
                <a:sym typeface="Wingdings"/>
              </a:rPr>
              <a:t>，</a:t>
            </a:r>
            <a:r>
              <a:rPr lang="en-US" altLang="zh-CN" sz="1600" dirty="0" smtClean="0">
                <a:latin typeface="华文中宋" pitchFamily="2" charset="-122"/>
                <a:ea typeface="华文中宋" pitchFamily="2" charset="-122"/>
                <a:sym typeface="Wingdings"/>
              </a:rPr>
              <a:t>AST(</a:t>
            </a:r>
            <a:r>
              <a:rPr lang="zh-CN" altLang="en-US" sz="1600" dirty="0" smtClean="0">
                <a:latin typeface="华文中宋" pitchFamily="2" charset="-122"/>
                <a:ea typeface="华文中宋" pitchFamily="2" charset="-122"/>
                <a:sym typeface="Wingdings"/>
              </a:rPr>
              <a:t>地址空间转换技术</a:t>
            </a:r>
            <a:r>
              <a:rPr lang="en-US" altLang="zh-CN" sz="1600" baseline="30000" dirty="0">
                <a:latin typeface="华文中宋" pitchFamily="2" charset="-122"/>
                <a:ea typeface="华文中宋" pitchFamily="2" charset="-122"/>
                <a:sym typeface="Wingdings"/>
              </a:rPr>
              <a:t>)[</a:t>
            </a:r>
            <a:r>
              <a:rPr lang="en-US" altLang="zh-CN" sz="1600" baseline="30000" dirty="0" err="1">
                <a:latin typeface="华文中宋" pitchFamily="2" charset="-122"/>
                <a:ea typeface="华文中宋" pitchFamily="2" charset="-122"/>
                <a:sym typeface="Wingdings"/>
              </a:rPr>
              <a:t>Gu</a:t>
            </a:r>
            <a:r>
              <a:rPr lang="en-US" altLang="zh-CN" sz="1600" baseline="30000" dirty="0">
                <a:latin typeface="华文中宋" pitchFamily="2" charset="-122"/>
                <a:ea typeface="华文中宋" pitchFamily="2" charset="-122"/>
                <a:sym typeface="Wingdings"/>
              </a:rPr>
              <a:t> </a:t>
            </a:r>
            <a:r>
              <a:rPr lang="en-US" altLang="zh-CN" sz="1600" baseline="30000" dirty="0" smtClean="0">
                <a:latin typeface="华文中宋" pitchFamily="2" charset="-122"/>
                <a:ea typeface="华文中宋" pitchFamily="2" charset="-122"/>
                <a:sym typeface="Wingdings"/>
              </a:rPr>
              <a:t>N,group2005]</a:t>
            </a:r>
            <a:endParaRPr lang="en-US" altLang="zh-CN" sz="2000" baseline="30000" dirty="0" smtClean="0">
              <a:sym typeface="Wingdings"/>
            </a:endParaRPr>
          </a:p>
          <a:p>
            <a:pPr marL="342900" indent="-342900">
              <a:spcBef>
                <a:spcPts val="1200"/>
              </a:spcBef>
              <a:spcAft>
                <a:spcPts val="1200"/>
              </a:spcAft>
              <a:buFont typeface="Wingdings"/>
              <a:buChar char="l"/>
            </a:pPr>
            <a:r>
              <a:rPr lang="zh-CN" altLang="en-US" dirty="0" smtClean="0">
                <a:latin typeface="华文中宋" pitchFamily="2" charset="-122"/>
                <a:ea typeface="华文中宋" pitchFamily="2" charset="-122"/>
                <a:sym typeface="Wingdings"/>
              </a:rPr>
              <a:t>架构动态伸缩导致的数据迁移问题</a:t>
            </a:r>
            <a:endParaRPr lang="en-US" altLang="zh-CN" dirty="0" smtClean="0">
              <a:latin typeface="华文中宋" pitchFamily="2" charset="-122"/>
              <a:ea typeface="华文中宋" pitchFamily="2" charset="-122"/>
              <a:sym typeface="Wingdings"/>
            </a:endParaRPr>
          </a:p>
          <a:p>
            <a:r>
              <a:rPr lang="zh-CN" altLang="en-US" sz="1600" b="1" dirty="0" smtClean="0">
                <a:sym typeface="Wingdings"/>
              </a:rPr>
              <a:t>  </a:t>
            </a:r>
            <a:r>
              <a:rPr lang="zh-CN" altLang="en-US" sz="1600" dirty="0" smtClean="0">
                <a:latin typeface="华文中宋" pitchFamily="2" charset="-122"/>
                <a:ea typeface="华文中宋" pitchFamily="2" charset="-122"/>
                <a:sym typeface="Wingdings"/>
              </a:rPr>
              <a:t>一致性哈希算法</a:t>
            </a:r>
            <a:r>
              <a:rPr lang="en-US" altLang="zh-CN" sz="1600" baseline="30000" dirty="0">
                <a:latin typeface="华文中宋" pitchFamily="2" charset="-122"/>
                <a:ea typeface="华文中宋" pitchFamily="2" charset="-122"/>
                <a:sym typeface="Wingdings"/>
              </a:rPr>
              <a:t>[</a:t>
            </a:r>
            <a:r>
              <a:rPr lang="en-US" altLang="zh-CN" sz="1600" baseline="30000" dirty="0" smtClean="0">
                <a:latin typeface="华文中宋" pitchFamily="2" charset="-122"/>
                <a:ea typeface="华文中宋" pitchFamily="2" charset="-122"/>
                <a:sym typeface="Wingdings"/>
              </a:rPr>
              <a:t>Karger,www2001]</a:t>
            </a:r>
          </a:p>
          <a:p>
            <a:r>
              <a:rPr lang="en-US" altLang="zh-CN" sz="2000" dirty="0" smtClean="0">
                <a:sym typeface="Wingdings"/>
              </a:rPr>
              <a:t>   </a:t>
            </a:r>
            <a:r>
              <a:rPr lang="zh-CN" altLang="en-US" sz="1600" dirty="0" smtClean="0">
                <a:latin typeface="华文中宋" pitchFamily="2" charset="-122"/>
                <a:ea typeface="华文中宋" pitchFamily="2" charset="-122"/>
                <a:sym typeface="Wingdings"/>
              </a:rPr>
              <a:t>缺点</a:t>
            </a:r>
            <a:r>
              <a:rPr lang="en-US" altLang="zh-CN" sz="1600" dirty="0" smtClean="0">
                <a:latin typeface="华文中宋" pitchFamily="2" charset="-122"/>
                <a:ea typeface="华文中宋" pitchFamily="2" charset="-122"/>
                <a:sym typeface="Wingdings"/>
              </a:rPr>
              <a:t>:</a:t>
            </a:r>
            <a:r>
              <a:rPr lang="zh-CN" altLang="en-US" sz="1600" dirty="0" smtClean="0">
                <a:latin typeface="华文中宋" pitchFamily="2" charset="-122"/>
                <a:ea typeface="华文中宋" pitchFamily="2" charset="-122"/>
                <a:sym typeface="Wingdings"/>
              </a:rPr>
              <a:t>针对的是哈希取余的路由请求算法，不适合固定请求分发的情况。</a:t>
            </a:r>
            <a:endParaRPr lang="en-US" altLang="zh-CN" sz="1600" dirty="0" smtClean="0">
              <a:latin typeface="华文中宋" pitchFamily="2" charset="-122"/>
              <a:ea typeface="华文中宋" pitchFamily="2" charset="-122"/>
              <a:sym typeface="Wingdings"/>
            </a:endParaRPr>
          </a:p>
          <a:p>
            <a:endParaRPr lang="en-US" altLang="zh-CN" sz="1600" dirty="0" smtClean="0">
              <a:latin typeface="华文中宋" pitchFamily="2" charset="-122"/>
              <a:ea typeface="华文中宋" pitchFamily="2" charset="-122"/>
            </a:endParaRPr>
          </a:p>
          <a:p>
            <a:pPr marL="285750" indent="-285750">
              <a:buFont typeface="Wingdings"/>
              <a:buChar char="l"/>
            </a:pPr>
            <a:r>
              <a:rPr lang="zh-CN" altLang="en-US" dirty="0" smtClean="0">
                <a:latin typeface="华文中宋" pitchFamily="2" charset="-122"/>
                <a:ea typeface="华文中宋" pitchFamily="2" charset="-122"/>
                <a:sym typeface="Wingdings"/>
              </a:rPr>
              <a:t>缓存替换算法</a:t>
            </a:r>
            <a:endParaRPr lang="en-US" altLang="zh-CN" dirty="0" smtClean="0">
              <a:latin typeface="华文中宋" pitchFamily="2" charset="-122"/>
              <a:ea typeface="华文中宋" pitchFamily="2" charset="-122"/>
              <a:sym typeface="Wingdings"/>
            </a:endParaRPr>
          </a:p>
          <a:p>
            <a:pPr marL="285750" lvl="0" indent="-285750">
              <a:lnSpc>
                <a:spcPct val="150000"/>
              </a:lnSpc>
              <a:buFont typeface="Wingdings"/>
              <a:buChar char="s"/>
            </a:pPr>
            <a:r>
              <a:rPr lang="zh-CN" altLang="en-US" sz="1600" dirty="0" smtClean="0">
                <a:solidFill>
                  <a:prstClr val="black"/>
                </a:solidFill>
                <a:latin typeface="华文中宋" pitchFamily="2" charset="-122"/>
                <a:ea typeface="华文中宋" pitchFamily="2" charset="-122"/>
                <a:sym typeface="Wingdings"/>
              </a:rPr>
              <a:t>经典</a:t>
            </a:r>
            <a:r>
              <a:rPr lang="zh-CN" altLang="en-US" sz="1600" dirty="0">
                <a:solidFill>
                  <a:prstClr val="black"/>
                </a:solidFill>
                <a:latin typeface="华文中宋" pitchFamily="2" charset="-122"/>
                <a:ea typeface="华文中宋" pitchFamily="2" charset="-122"/>
                <a:sym typeface="Wingdings"/>
              </a:rPr>
              <a:t>替换算法：</a:t>
            </a:r>
            <a:r>
              <a:rPr lang="en-US" altLang="zh-CN" sz="1600" dirty="0" err="1">
                <a:solidFill>
                  <a:prstClr val="black"/>
                </a:solidFill>
                <a:latin typeface="华文中宋" pitchFamily="2" charset="-122"/>
                <a:ea typeface="华文中宋" pitchFamily="2" charset="-122"/>
                <a:sym typeface="Wingdings"/>
              </a:rPr>
              <a:t>LRU,LFU,Size</a:t>
            </a:r>
            <a:r>
              <a:rPr lang="zh-CN" altLang="en-US" sz="1600" dirty="0" smtClean="0">
                <a:solidFill>
                  <a:prstClr val="black"/>
                </a:solidFill>
                <a:latin typeface="华文中宋" pitchFamily="2" charset="-122"/>
                <a:ea typeface="华文中宋" pitchFamily="2" charset="-122"/>
                <a:sym typeface="Wingdings"/>
              </a:rPr>
              <a:t>等</a:t>
            </a:r>
            <a:endParaRPr lang="en-US" altLang="zh-CN" sz="1600" dirty="0" smtClean="0">
              <a:solidFill>
                <a:prstClr val="black"/>
              </a:solidFill>
              <a:latin typeface="华文中宋" pitchFamily="2" charset="-122"/>
              <a:ea typeface="华文中宋" pitchFamily="2" charset="-122"/>
              <a:sym typeface="Wingdings"/>
            </a:endParaRPr>
          </a:p>
          <a:p>
            <a:pPr marL="285750" lvl="0" indent="-285750">
              <a:lnSpc>
                <a:spcPct val="150000"/>
              </a:lnSpc>
              <a:buFont typeface="Wingdings"/>
              <a:buChar char="s"/>
            </a:pPr>
            <a:r>
              <a:rPr lang="zh-CN" altLang="en-US" sz="1600" dirty="0" smtClean="0">
                <a:solidFill>
                  <a:prstClr val="black"/>
                </a:solidFill>
                <a:latin typeface="华文中宋" pitchFamily="2" charset="-122"/>
                <a:ea typeface="华文中宋" pitchFamily="2" charset="-122"/>
                <a:sym typeface="Wingdings"/>
              </a:rPr>
              <a:t>根据对</a:t>
            </a:r>
            <a:r>
              <a:rPr lang="zh-CN" altLang="en-US" sz="1600" dirty="0">
                <a:solidFill>
                  <a:prstClr val="black"/>
                </a:solidFill>
                <a:latin typeface="华文中宋" pitchFamily="2" charset="-122"/>
                <a:ea typeface="华文中宋" pitchFamily="2" charset="-122"/>
                <a:sym typeface="Wingdings"/>
              </a:rPr>
              <a:t>缓存的影响因素：如单个数据的访问频率，数据大小等因素加以权重计算相应的</a:t>
            </a:r>
            <a:r>
              <a:rPr lang="en-US" altLang="zh-CN" sz="1600" dirty="0">
                <a:solidFill>
                  <a:prstClr val="black"/>
                </a:solidFill>
                <a:latin typeface="华文中宋" pitchFamily="2" charset="-122"/>
                <a:ea typeface="华文中宋" pitchFamily="2" charset="-122"/>
                <a:sym typeface="Wingdings"/>
              </a:rPr>
              <a:t>grade</a:t>
            </a:r>
            <a:r>
              <a:rPr lang="zh-CN" altLang="en-US" sz="1600" dirty="0">
                <a:solidFill>
                  <a:prstClr val="black"/>
                </a:solidFill>
                <a:latin typeface="华文中宋" pitchFamily="2" charset="-122"/>
                <a:ea typeface="华文中宋" pitchFamily="2" charset="-122"/>
                <a:sym typeface="Wingdings"/>
              </a:rPr>
              <a:t>值来进行</a:t>
            </a:r>
            <a:r>
              <a:rPr lang="zh-CN" altLang="en-US" sz="1600" dirty="0" smtClean="0">
                <a:solidFill>
                  <a:prstClr val="black"/>
                </a:solidFill>
                <a:latin typeface="华文中宋" pitchFamily="2" charset="-122"/>
                <a:ea typeface="华文中宋" pitchFamily="2" charset="-122"/>
                <a:sym typeface="Wingdings"/>
              </a:rPr>
              <a:t>替换</a:t>
            </a:r>
            <a:r>
              <a:rPr lang="en-US" altLang="zh-CN" sz="1600" baseline="30000" dirty="0">
                <a:solidFill>
                  <a:prstClr val="black"/>
                </a:solidFill>
                <a:latin typeface="华文中宋" pitchFamily="2" charset="-122"/>
                <a:ea typeface="华文中宋" pitchFamily="2" charset="-122"/>
                <a:sym typeface="Wingdings"/>
              </a:rPr>
              <a:t>[</a:t>
            </a:r>
            <a:r>
              <a:rPr lang="en-US" altLang="zh-CN" sz="1600" baseline="30000" dirty="0" err="1">
                <a:solidFill>
                  <a:prstClr val="black"/>
                </a:solidFill>
                <a:latin typeface="华文中宋" pitchFamily="2" charset="-122"/>
                <a:ea typeface="华文中宋" pitchFamily="2" charset="-122"/>
                <a:sym typeface="Wingdings"/>
              </a:rPr>
              <a:t>Bian</a:t>
            </a:r>
            <a:r>
              <a:rPr lang="en-US" altLang="zh-CN" sz="1600" baseline="30000" dirty="0">
                <a:solidFill>
                  <a:prstClr val="black"/>
                </a:solidFill>
                <a:latin typeface="华文中宋" pitchFamily="2" charset="-122"/>
                <a:ea typeface="华文中宋" pitchFamily="2" charset="-122"/>
                <a:sym typeface="Wingdings"/>
              </a:rPr>
              <a:t> N,DMKD2008</a:t>
            </a:r>
            <a:r>
              <a:rPr lang="en-US" altLang="zh-CN" sz="1600" baseline="30000" dirty="0" smtClean="0">
                <a:solidFill>
                  <a:prstClr val="black"/>
                </a:solidFill>
                <a:latin typeface="华文中宋" pitchFamily="2" charset="-122"/>
                <a:ea typeface="华文中宋" pitchFamily="2" charset="-122"/>
                <a:sym typeface="Wingdings"/>
              </a:rPr>
              <a:t>]</a:t>
            </a:r>
            <a:endParaRPr lang="en-US" altLang="zh-CN" sz="1600" dirty="0" smtClean="0">
              <a:solidFill>
                <a:prstClr val="black"/>
              </a:solidFill>
              <a:latin typeface="华文中宋" pitchFamily="2" charset="-122"/>
              <a:ea typeface="华文中宋" pitchFamily="2" charset="-122"/>
              <a:sym typeface="Wingdings"/>
            </a:endParaRPr>
          </a:p>
          <a:p>
            <a:pPr marL="285750" lvl="0" indent="-285750">
              <a:lnSpc>
                <a:spcPct val="150000"/>
              </a:lnSpc>
              <a:buFont typeface="Wingdings"/>
              <a:buChar char="l"/>
            </a:pPr>
            <a:r>
              <a:rPr lang="zh-CN" altLang="en-US" dirty="0" smtClean="0">
                <a:solidFill>
                  <a:prstClr val="black"/>
                </a:solidFill>
                <a:latin typeface="华文中宋" pitchFamily="2" charset="-122"/>
                <a:ea typeface="华文中宋" pitchFamily="2" charset="-122"/>
                <a:sym typeface="Wingdings"/>
              </a:rPr>
              <a:t>缓存存储机制</a:t>
            </a:r>
            <a:endParaRPr lang="en-US" altLang="zh-CN" dirty="0" smtClean="0">
              <a:solidFill>
                <a:prstClr val="black"/>
              </a:solidFill>
              <a:latin typeface="华文中宋" pitchFamily="2" charset="-122"/>
              <a:ea typeface="华文中宋" pitchFamily="2" charset="-122"/>
              <a:sym typeface="Wingdings"/>
            </a:endParaRPr>
          </a:p>
          <a:p>
            <a:pPr lvl="0">
              <a:lnSpc>
                <a:spcPct val="150000"/>
              </a:lnSpc>
            </a:pPr>
            <a:r>
              <a:rPr lang="zh-CN" altLang="zh-CN" sz="1600" dirty="0" smtClean="0">
                <a:solidFill>
                  <a:prstClr val="black"/>
                </a:solidFill>
                <a:latin typeface="华文中宋" pitchFamily="2" charset="-122"/>
                <a:ea typeface="华文中宋" pitchFamily="2" charset="-122"/>
                <a:sym typeface="Wingdings"/>
              </a:rPr>
              <a:t></a:t>
            </a:r>
            <a:r>
              <a:rPr lang="en-US" altLang="zh-CN" sz="1600" dirty="0" smtClean="0">
                <a:solidFill>
                  <a:prstClr val="black"/>
                </a:solidFill>
                <a:latin typeface="华文中宋" pitchFamily="2" charset="-122"/>
                <a:ea typeface="华文中宋" pitchFamily="2" charset="-122"/>
                <a:sym typeface="Wingdings"/>
              </a:rPr>
              <a:t>   </a:t>
            </a:r>
            <a:r>
              <a:rPr lang="en-US" altLang="zh-CN" sz="1600" dirty="0" err="1" smtClean="0">
                <a:solidFill>
                  <a:prstClr val="black"/>
                </a:solidFill>
                <a:latin typeface="华文中宋" pitchFamily="2" charset="-122"/>
                <a:ea typeface="华文中宋" pitchFamily="2" charset="-122"/>
                <a:sym typeface="Wingdings"/>
              </a:rPr>
              <a:t>memcached,redis</a:t>
            </a:r>
            <a:r>
              <a:rPr lang="zh-CN" altLang="en-US" sz="1600" dirty="0" smtClean="0">
                <a:solidFill>
                  <a:prstClr val="black"/>
                </a:solidFill>
                <a:latin typeface="华文中宋" pitchFamily="2" charset="-122"/>
                <a:ea typeface="华文中宋" pitchFamily="2" charset="-122"/>
                <a:sym typeface="Wingdings"/>
              </a:rPr>
              <a:t>等开源框架中的缓存数据结构通常以哈希表的形式为主</a:t>
            </a:r>
            <a:endParaRPr lang="en-US" altLang="zh-CN" dirty="0" smtClean="0">
              <a:latin typeface="华文中宋" pitchFamily="2" charset="-122"/>
              <a:ea typeface="华文中宋" pitchFamily="2" charset="-122"/>
              <a:sym typeface="Wingdings"/>
            </a:endParaRPr>
          </a:p>
          <a:p>
            <a:pPr marL="285750" indent="-285750">
              <a:buFont typeface="Wingdings"/>
              <a:buChar char="l"/>
            </a:pPr>
            <a:endParaRPr lang="zh-CN" altLang="en-US" dirty="0">
              <a:latin typeface="华文中宋" pitchFamily="2" charset="-122"/>
              <a:ea typeface="华文中宋" pitchFamily="2" charset="-122"/>
            </a:endParaRPr>
          </a:p>
        </p:txBody>
      </p:sp>
      <p:sp>
        <p:nvSpPr>
          <p:cNvPr id="2" name="灯片编号占位符 1"/>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5</a:t>
            </a:fld>
            <a:endParaRPr lang="zh-CN" altLang="en-US">
              <a:solidFill>
                <a:prstClr val="black">
                  <a:tint val="75000"/>
                </a:prstClr>
              </a:solidFill>
            </a:endParaRPr>
          </a:p>
        </p:txBody>
      </p:sp>
    </p:spTree>
    <p:extLst>
      <p:ext uri="{BB962C8B-B14F-4D97-AF65-F5344CB8AC3E}">
        <p14:creationId xmlns:p14="http://schemas.microsoft.com/office/powerpoint/2010/main" val="37883308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51115" y="365126"/>
            <a:ext cx="8019905" cy="1325563"/>
          </a:xfrm>
        </p:spPr>
        <p:txBody>
          <a:bodyPr>
            <a:normAutofit/>
          </a:bodyPr>
          <a:lstStyle/>
          <a:p>
            <a:r>
              <a:rPr lang="zh-CN" altLang="en-US" sz="3600" dirty="0" smtClean="0"/>
              <a:t>缓存数据一致性维护技术</a:t>
            </a:r>
            <a:endParaRPr lang="zh-CN" altLang="en-US" sz="3600" dirty="0"/>
          </a:p>
        </p:txBody>
      </p:sp>
      <p:sp>
        <p:nvSpPr>
          <p:cNvPr id="3" name="TextBox 2"/>
          <p:cNvSpPr txBox="1"/>
          <p:nvPr/>
        </p:nvSpPr>
        <p:spPr>
          <a:xfrm>
            <a:off x="539552" y="1628800"/>
            <a:ext cx="4608512" cy="3139321"/>
          </a:xfrm>
          <a:prstGeom prst="rect">
            <a:avLst/>
          </a:prstGeom>
          <a:noFill/>
        </p:spPr>
        <p:txBody>
          <a:bodyPr wrap="square" rtlCol="0">
            <a:spAutoFit/>
          </a:bodyPr>
          <a:lstStyle/>
          <a:p>
            <a:pPr marL="285750" indent="-285750">
              <a:buFont typeface="Wingdings"/>
              <a:buChar char="l"/>
            </a:pPr>
            <a:r>
              <a:rPr lang="zh-CN" altLang="en-US" dirty="0" smtClean="0">
                <a:latin typeface="华文中宋" pitchFamily="2" charset="-122"/>
                <a:ea typeface="华文中宋" pitchFamily="2" charset="-122"/>
                <a:sym typeface="Wingdings"/>
              </a:rPr>
              <a:t>系统架构</a:t>
            </a:r>
            <a:endParaRPr lang="en-US" altLang="zh-CN" dirty="0" smtClean="0">
              <a:sym typeface="Wingdings"/>
            </a:endParaRPr>
          </a:p>
          <a:p>
            <a:pPr>
              <a:lnSpc>
                <a:spcPct val="150000"/>
              </a:lnSpc>
            </a:pPr>
            <a:r>
              <a:rPr lang="en-US" altLang="zh-CN" sz="2000" dirty="0">
                <a:sym typeface="Wingdings"/>
              </a:rPr>
              <a:t> </a:t>
            </a:r>
            <a:r>
              <a:rPr lang="en-US" altLang="zh-CN" sz="2000" dirty="0" smtClean="0">
                <a:sym typeface="Wingdings"/>
              </a:rPr>
              <a:t>    </a:t>
            </a:r>
          </a:p>
          <a:p>
            <a:pPr>
              <a:lnSpc>
                <a:spcPct val="150000"/>
              </a:lnSpc>
            </a:pPr>
            <a:endParaRPr lang="en-US" altLang="zh-CN" sz="2000" dirty="0">
              <a:sym typeface="Wingdings"/>
            </a:endParaRPr>
          </a:p>
          <a:p>
            <a:pPr>
              <a:lnSpc>
                <a:spcPct val="150000"/>
              </a:lnSpc>
            </a:pPr>
            <a:endParaRPr lang="en-US" altLang="zh-CN" sz="2000" dirty="0" smtClean="0">
              <a:sym typeface="Wingdings"/>
            </a:endParaRPr>
          </a:p>
          <a:p>
            <a:pPr>
              <a:lnSpc>
                <a:spcPct val="150000"/>
              </a:lnSpc>
            </a:pPr>
            <a:endParaRPr lang="en-US" altLang="zh-CN" sz="2000" dirty="0">
              <a:sym typeface="Wingdings"/>
            </a:endParaRPr>
          </a:p>
          <a:p>
            <a:pPr>
              <a:lnSpc>
                <a:spcPct val="150000"/>
              </a:lnSpc>
            </a:pPr>
            <a:endParaRPr lang="en-US" altLang="zh-CN" sz="2000" dirty="0" smtClean="0">
              <a:sym typeface="Wingdings"/>
            </a:endParaRPr>
          </a:p>
          <a:p>
            <a:pPr>
              <a:lnSpc>
                <a:spcPct val="150000"/>
              </a:lnSpc>
            </a:pPr>
            <a:endParaRPr lang="en-US" altLang="zh-CN" sz="2000" dirty="0" smtClean="0">
              <a:sym typeface="Wingdings"/>
            </a:endParaRPr>
          </a:p>
        </p:txBody>
      </p:sp>
      <p:sp>
        <p:nvSpPr>
          <p:cNvPr id="7" name="TextBox 6"/>
          <p:cNvSpPr txBox="1"/>
          <p:nvPr/>
        </p:nvSpPr>
        <p:spPr>
          <a:xfrm>
            <a:off x="5003486" y="1628800"/>
            <a:ext cx="4033010" cy="5262979"/>
          </a:xfrm>
          <a:prstGeom prst="rect">
            <a:avLst/>
          </a:prstGeom>
          <a:noFill/>
        </p:spPr>
        <p:txBody>
          <a:bodyPr wrap="square" rtlCol="0">
            <a:spAutoFit/>
          </a:bodyPr>
          <a:lstStyle/>
          <a:p>
            <a:pPr marL="285750" lvl="0" indent="-285750">
              <a:buFont typeface="Wingdings"/>
              <a:buChar char="l"/>
            </a:pPr>
            <a:r>
              <a:rPr lang="zh-CN" altLang="en-US" dirty="0">
                <a:solidFill>
                  <a:prstClr val="black"/>
                </a:solidFill>
                <a:latin typeface="华文中宋" pitchFamily="2" charset="-122"/>
                <a:ea typeface="华文中宋" pitchFamily="2" charset="-122"/>
                <a:sym typeface="Wingdings"/>
              </a:rPr>
              <a:t>缓存的数据结构和存储</a:t>
            </a:r>
            <a:r>
              <a:rPr lang="zh-CN" altLang="en-US" dirty="0" smtClean="0">
                <a:solidFill>
                  <a:prstClr val="black"/>
                </a:solidFill>
                <a:latin typeface="华文中宋" pitchFamily="2" charset="-122"/>
                <a:ea typeface="华文中宋" pitchFamily="2" charset="-122"/>
                <a:sym typeface="Wingdings"/>
              </a:rPr>
              <a:t>模式</a:t>
            </a:r>
            <a:endParaRPr lang="en-US" altLang="zh-CN" dirty="0" smtClean="0">
              <a:solidFill>
                <a:prstClr val="black"/>
              </a:solidFill>
              <a:latin typeface="华文中宋" pitchFamily="2" charset="-122"/>
              <a:ea typeface="华文中宋" pitchFamily="2" charset="-122"/>
              <a:sym typeface="Wingdings"/>
            </a:endParaRPr>
          </a:p>
          <a:p>
            <a:pPr marL="285750" lvl="0" indent="-285750">
              <a:buFont typeface="Wingdings"/>
              <a:buChar char="l"/>
            </a:pPr>
            <a:endParaRPr lang="en-US" altLang="zh-CN" sz="2400" dirty="0">
              <a:solidFill>
                <a:prstClr val="black"/>
              </a:solidFill>
              <a:sym typeface="Wingdings"/>
            </a:endParaRPr>
          </a:p>
          <a:p>
            <a:pPr lvl="0">
              <a:lnSpc>
                <a:spcPct val="150000"/>
              </a:lnSpc>
            </a:pPr>
            <a:r>
              <a:rPr lang="en-US" altLang="zh-CN" sz="2000" dirty="0">
                <a:solidFill>
                  <a:prstClr val="black"/>
                </a:solidFill>
                <a:sym typeface="Wingdings"/>
              </a:rPr>
              <a:t>    </a:t>
            </a:r>
            <a:endParaRPr lang="en-US" altLang="zh-CN" sz="2000" dirty="0" smtClean="0">
              <a:solidFill>
                <a:prstClr val="black"/>
              </a:solidFill>
              <a:sym typeface="Wingdings"/>
            </a:endParaRPr>
          </a:p>
          <a:p>
            <a:pPr lvl="0">
              <a:lnSpc>
                <a:spcPct val="150000"/>
              </a:lnSpc>
            </a:pPr>
            <a:endParaRPr lang="en-US" altLang="zh-CN" sz="2000" dirty="0">
              <a:solidFill>
                <a:prstClr val="black"/>
              </a:solidFill>
              <a:latin typeface="华文中宋" pitchFamily="2" charset="-122"/>
              <a:ea typeface="华文中宋" pitchFamily="2" charset="-122"/>
              <a:sym typeface="Wingdings"/>
            </a:endParaRPr>
          </a:p>
          <a:p>
            <a:pPr lvl="0">
              <a:lnSpc>
                <a:spcPct val="150000"/>
              </a:lnSpc>
            </a:pPr>
            <a:endParaRPr lang="en-US" altLang="zh-CN" sz="2000" dirty="0" smtClean="0">
              <a:solidFill>
                <a:prstClr val="black"/>
              </a:solidFill>
              <a:latin typeface="华文中宋" pitchFamily="2" charset="-122"/>
              <a:ea typeface="华文中宋" pitchFamily="2" charset="-122"/>
              <a:sym typeface="Wingdings"/>
            </a:endParaRPr>
          </a:p>
          <a:p>
            <a:pPr lvl="0">
              <a:lnSpc>
                <a:spcPct val="150000"/>
              </a:lnSpc>
            </a:pPr>
            <a:endParaRPr lang="en-US" altLang="zh-CN" sz="2000" dirty="0">
              <a:solidFill>
                <a:prstClr val="black"/>
              </a:solidFill>
              <a:latin typeface="华文中宋" pitchFamily="2" charset="-122"/>
              <a:ea typeface="华文中宋" pitchFamily="2" charset="-122"/>
              <a:sym typeface="Wingdings"/>
            </a:endParaRPr>
          </a:p>
          <a:p>
            <a:pPr lvl="0">
              <a:lnSpc>
                <a:spcPct val="150000"/>
              </a:lnSpc>
            </a:pPr>
            <a:r>
              <a:rPr lang="en-US" altLang="zh-CN" dirty="0" smtClean="0">
                <a:solidFill>
                  <a:prstClr val="black"/>
                </a:solidFill>
                <a:latin typeface="华文中宋" pitchFamily="2" charset="-122"/>
                <a:ea typeface="华文中宋" pitchFamily="2" charset="-122"/>
                <a:sym typeface="Wingdings"/>
              </a:rPr>
              <a:t> </a:t>
            </a:r>
            <a:r>
              <a:rPr lang="zh-CN" altLang="en-US" sz="1600" dirty="0">
                <a:solidFill>
                  <a:schemeClr val="accent1">
                    <a:lumMod val="50000"/>
                  </a:schemeClr>
                </a:solidFill>
                <a:latin typeface="华文中宋" pitchFamily="2" charset="-122"/>
                <a:ea typeface="华文中宋" pitchFamily="2" charset="-122"/>
                <a:sym typeface="Wingdings"/>
              </a:rPr>
              <a:t>定义</a:t>
            </a:r>
            <a:r>
              <a:rPr lang="zh-CN" altLang="en-US" sz="1600" dirty="0">
                <a:solidFill>
                  <a:prstClr val="black"/>
                </a:solidFill>
                <a:latin typeface="华文中宋" pitchFamily="2" charset="-122"/>
                <a:ea typeface="华文中宋" pitchFamily="2" charset="-122"/>
                <a:sym typeface="Wingdings"/>
              </a:rPr>
              <a:t>：</a:t>
            </a:r>
            <a:r>
              <a:rPr lang="en-US" altLang="zh-CN" sz="1600" dirty="0" err="1">
                <a:solidFill>
                  <a:prstClr val="black"/>
                </a:solidFill>
                <a:latin typeface="华文中宋" pitchFamily="2" charset="-122"/>
                <a:ea typeface="华文中宋" pitchFamily="2" charset="-122"/>
                <a:sym typeface="Wingdings"/>
              </a:rPr>
              <a:t>CacheMap</a:t>
            </a:r>
            <a:r>
              <a:rPr lang="en-US" altLang="zh-CN" sz="1600" dirty="0">
                <a:solidFill>
                  <a:prstClr val="black"/>
                </a:solidFill>
                <a:latin typeface="华文中宋" pitchFamily="2" charset="-122"/>
                <a:ea typeface="华文中宋" pitchFamily="2" charset="-122"/>
                <a:sym typeface="Wingdings"/>
              </a:rPr>
              <a:t>&lt;K,V</a:t>
            </a:r>
            <a:r>
              <a:rPr lang="en-US" altLang="zh-CN" sz="1600" dirty="0" smtClean="0">
                <a:solidFill>
                  <a:prstClr val="black"/>
                </a:solidFill>
                <a:latin typeface="华文中宋" pitchFamily="2" charset="-122"/>
                <a:ea typeface="华文中宋" pitchFamily="2" charset="-122"/>
                <a:sym typeface="Wingdings"/>
              </a:rPr>
              <a:t>&gt;</a:t>
            </a:r>
            <a:r>
              <a:rPr lang="zh-CN" altLang="en-US" sz="1600" dirty="0" smtClean="0">
                <a:solidFill>
                  <a:prstClr val="black"/>
                </a:solidFill>
                <a:latin typeface="华文中宋" pitchFamily="2" charset="-122"/>
                <a:ea typeface="华文中宋" pitchFamily="2" charset="-122"/>
                <a:sym typeface="Wingdings"/>
              </a:rPr>
              <a:t>，</a:t>
            </a:r>
            <a:r>
              <a:rPr lang="en-US" altLang="zh-CN" sz="1600" dirty="0" smtClean="0">
                <a:solidFill>
                  <a:prstClr val="black"/>
                </a:solidFill>
                <a:latin typeface="华文中宋" pitchFamily="2" charset="-122"/>
                <a:ea typeface="华文中宋" pitchFamily="2" charset="-122"/>
                <a:sym typeface="Wingdings"/>
              </a:rPr>
              <a:t>K</a:t>
            </a:r>
            <a:r>
              <a:rPr lang="zh-CN" altLang="en-US" sz="1600" dirty="0" smtClean="0">
                <a:solidFill>
                  <a:prstClr val="black"/>
                </a:solidFill>
                <a:latin typeface="华文中宋" pitchFamily="2" charset="-122"/>
                <a:ea typeface="华文中宋" pitchFamily="2" charset="-122"/>
                <a:sym typeface="Wingdings"/>
              </a:rPr>
              <a:t>为键值，通常为查询</a:t>
            </a:r>
            <a:r>
              <a:rPr lang="en-US" altLang="zh-CN" sz="1600" dirty="0" err="1" smtClean="0">
                <a:solidFill>
                  <a:prstClr val="black"/>
                </a:solidFill>
                <a:latin typeface="华文中宋" pitchFamily="2" charset="-122"/>
                <a:ea typeface="华文中宋" pitchFamily="2" charset="-122"/>
                <a:sym typeface="Wingdings"/>
              </a:rPr>
              <a:t>sql</a:t>
            </a:r>
            <a:r>
              <a:rPr lang="zh-CN" altLang="en-US" sz="1600" dirty="0" smtClean="0">
                <a:solidFill>
                  <a:prstClr val="black"/>
                </a:solidFill>
                <a:latin typeface="华文中宋" pitchFamily="2" charset="-122"/>
                <a:ea typeface="华文中宋" pitchFamily="2" charset="-122"/>
                <a:sym typeface="Wingdings"/>
              </a:rPr>
              <a:t>语句；</a:t>
            </a:r>
            <a:r>
              <a:rPr lang="en-US" altLang="zh-CN" sz="1600" dirty="0" smtClean="0">
                <a:solidFill>
                  <a:prstClr val="black"/>
                </a:solidFill>
                <a:latin typeface="华文中宋" pitchFamily="2" charset="-122"/>
                <a:ea typeface="华文中宋" pitchFamily="2" charset="-122"/>
                <a:sym typeface="Wingdings"/>
              </a:rPr>
              <a:t>V</a:t>
            </a:r>
            <a:r>
              <a:rPr lang="zh-CN" altLang="en-US" sz="1600" dirty="0" smtClean="0">
                <a:solidFill>
                  <a:prstClr val="black"/>
                </a:solidFill>
                <a:latin typeface="华文中宋" pitchFamily="2" charset="-122"/>
                <a:ea typeface="华文中宋" pitchFamily="2" charset="-122"/>
                <a:sym typeface="Wingdings"/>
              </a:rPr>
              <a:t>为对应的数据结果集</a:t>
            </a:r>
            <a:endParaRPr lang="en-US" altLang="zh-CN" sz="1600" dirty="0">
              <a:solidFill>
                <a:prstClr val="black"/>
              </a:solidFill>
              <a:latin typeface="华文中宋" pitchFamily="2" charset="-122"/>
              <a:ea typeface="华文中宋" pitchFamily="2" charset="-122"/>
              <a:sym typeface="Wingdings"/>
            </a:endParaRPr>
          </a:p>
          <a:p>
            <a:pPr lvl="0">
              <a:lnSpc>
                <a:spcPct val="150000"/>
              </a:lnSpc>
            </a:pPr>
            <a:r>
              <a:rPr lang="en-US" altLang="zh-CN" dirty="0" smtClean="0">
                <a:solidFill>
                  <a:prstClr val="black"/>
                </a:solidFill>
                <a:latin typeface="华文中宋" pitchFamily="2" charset="-122"/>
                <a:ea typeface="华文中宋" pitchFamily="2" charset="-122"/>
                <a:sym typeface="Wingdings"/>
              </a:rPr>
              <a:t> </a:t>
            </a:r>
            <a:r>
              <a:rPr lang="zh-CN" altLang="en-US" sz="1600" dirty="0">
                <a:solidFill>
                  <a:schemeClr val="accent1">
                    <a:lumMod val="50000"/>
                  </a:schemeClr>
                </a:solidFill>
                <a:latin typeface="华文中宋" pitchFamily="2" charset="-122"/>
                <a:ea typeface="华文中宋" pitchFamily="2" charset="-122"/>
                <a:sym typeface="Wingdings"/>
              </a:rPr>
              <a:t>数据存取</a:t>
            </a:r>
            <a:r>
              <a:rPr lang="zh-CN" altLang="en-US" dirty="0" smtClean="0">
                <a:solidFill>
                  <a:prstClr val="black"/>
                </a:solidFill>
                <a:latin typeface="华文中宋" pitchFamily="2" charset="-122"/>
                <a:ea typeface="华文中宋" pitchFamily="2" charset="-122"/>
                <a:sym typeface="Wingdings"/>
              </a:rPr>
              <a:t>：</a:t>
            </a:r>
            <a:r>
              <a:rPr lang="zh-CN" altLang="en-US" sz="1600" dirty="0" smtClean="0">
                <a:solidFill>
                  <a:prstClr val="black"/>
                </a:solidFill>
                <a:latin typeface="华文中宋" pitchFamily="2" charset="-122"/>
                <a:ea typeface="华文中宋" pitchFamily="2" charset="-122"/>
                <a:sym typeface="Wingdings"/>
              </a:rPr>
              <a:t>应用层</a:t>
            </a:r>
            <a:r>
              <a:rPr lang="zh-CN" altLang="en-US" sz="1600" dirty="0">
                <a:solidFill>
                  <a:prstClr val="black"/>
                </a:solidFill>
                <a:latin typeface="华文中宋" pitchFamily="2" charset="-122"/>
                <a:ea typeface="华文中宋" pitchFamily="2" charset="-122"/>
                <a:sym typeface="Wingdings"/>
              </a:rPr>
              <a:t>生成唯一键值，在</a:t>
            </a:r>
            <a:r>
              <a:rPr lang="en-US" altLang="zh-CN" sz="1600" dirty="0" err="1">
                <a:solidFill>
                  <a:prstClr val="black"/>
                </a:solidFill>
                <a:latin typeface="华文中宋" pitchFamily="2" charset="-122"/>
                <a:ea typeface="华文中宋" pitchFamily="2" charset="-122"/>
                <a:sym typeface="Wingdings"/>
              </a:rPr>
              <a:t>CacheMap</a:t>
            </a:r>
            <a:r>
              <a:rPr lang="zh-CN" altLang="en-US" sz="1600" dirty="0">
                <a:solidFill>
                  <a:prstClr val="black"/>
                </a:solidFill>
                <a:latin typeface="华文中宋" pitchFamily="2" charset="-122"/>
                <a:ea typeface="华文中宋" pitchFamily="2" charset="-122"/>
                <a:sym typeface="Wingdings"/>
              </a:rPr>
              <a:t>中以平均</a:t>
            </a:r>
            <a:r>
              <a:rPr lang="en-US" altLang="zh-CN" sz="1600" dirty="0">
                <a:solidFill>
                  <a:prstClr val="black"/>
                </a:solidFill>
                <a:latin typeface="华文中宋" pitchFamily="2" charset="-122"/>
                <a:ea typeface="华文中宋" pitchFamily="2" charset="-122"/>
                <a:sym typeface="Wingdings"/>
              </a:rPr>
              <a:t>O(1)</a:t>
            </a:r>
            <a:r>
              <a:rPr lang="zh-CN" altLang="en-US" sz="1600" dirty="0">
                <a:solidFill>
                  <a:prstClr val="black"/>
                </a:solidFill>
                <a:latin typeface="华文中宋" pitchFamily="2" charset="-122"/>
                <a:ea typeface="华文中宋" pitchFamily="2" charset="-122"/>
                <a:sym typeface="Wingdings"/>
              </a:rPr>
              <a:t>的复杂度查找对应的数据</a:t>
            </a:r>
            <a:r>
              <a:rPr lang="zh-CN" altLang="en-US" sz="1600" dirty="0" smtClean="0">
                <a:solidFill>
                  <a:prstClr val="black"/>
                </a:solidFill>
                <a:latin typeface="华文中宋" pitchFamily="2" charset="-122"/>
                <a:ea typeface="华文中宋" pitchFamily="2" charset="-122"/>
                <a:sym typeface="Wingdings"/>
              </a:rPr>
              <a:t>。如果缓存命中，则直接返回数据；反之，重新查找数据库，并将所得数据重新放入缓存中</a:t>
            </a:r>
            <a:endParaRPr lang="en-US" altLang="zh-CN" sz="1600" dirty="0">
              <a:solidFill>
                <a:prstClr val="black"/>
              </a:solidFill>
              <a:latin typeface="华文中宋" pitchFamily="2" charset="-122"/>
              <a:ea typeface="华文中宋" pitchFamily="2" charset="-122"/>
              <a:sym typeface="Wingdings"/>
            </a:endParaRPr>
          </a:p>
        </p:txBody>
      </p:sp>
      <p:pic>
        <p:nvPicPr>
          <p:cNvPr id="308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2184726"/>
            <a:ext cx="4771206" cy="3615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4439" y="2121638"/>
            <a:ext cx="3275993" cy="2070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907704" y="5882788"/>
            <a:ext cx="954107" cy="276999"/>
          </a:xfrm>
          <a:prstGeom prst="rect">
            <a:avLst/>
          </a:prstGeom>
          <a:noFill/>
        </p:spPr>
        <p:txBody>
          <a:bodyPr wrap="none" rtlCol="0">
            <a:spAutoFit/>
          </a:bodyPr>
          <a:lstStyle/>
          <a:p>
            <a:r>
              <a:rPr lang="zh-CN" altLang="en-US" sz="1200" dirty="0" smtClean="0">
                <a:latin typeface="华文中宋" pitchFamily="2" charset="-122"/>
                <a:ea typeface="华文中宋" pitchFamily="2" charset="-122"/>
              </a:rPr>
              <a:t>系统架构图</a:t>
            </a:r>
            <a:endParaRPr lang="zh-CN" altLang="en-US" sz="1200" dirty="0">
              <a:latin typeface="华文中宋" pitchFamily="2" charset="-122"/>
              <a:ea typeface="华文中宋" pitchFamily="2" charset="-122"/>
            </a:endParaRPr>
          </a:p>
        </p:txBody>
      </p:sp>
    </p:spTree>
    <p:extLst>
      <p:ext uri="{BB962C8B-B14F-4D97-AF65-F5344CB8AC3E}">
        <p14:creationId xmlns:p14="http://schemas.microsoft.com/office/powerpoint/2010/main" val="25005032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51115" y="365126"/>
            <a:ext cx="8019905" cy="1325563"/>
          </a:xfrm>
        </p:spPr>
        <p:txBody>
          <a:bodyPr>
            <a:normAutofit/>
          </a:bodyPr>
          <a:lstStyle/>
          <a:p>
            <a:r>
              <a:rPr lang="zh-CN" altLang="en-US" sz="3600" dirty="0" smtClean="0"/>
              <a:t>缓存数据一致性维护技术</a:t>
            </a:r>
            <a:endParaRPr lang="zh-CN" altLang="en-US" sz="3600" dirty="0"/>
          </a:p>
        </p:txBody>
      </p:sp>
      <p:sp>
        <p:nvSpPr>
          <p:cNvPr id="8" name="TextBox 7"/>
          <p:cNvSpPr txBox="1"/>
          <p:nvPr/>
        </p:nvSpPr>
        <p:spPr>
          <a:xfrm>
            <a:off x="827584" y="1662962"/>
            <a:ext cx="8136904" cy="3247043"/>
          </a:xfrm>
          <a:prstGeom prst="rect">
            <a:avLst/>
          </a:prstGeom>
          <a:noFill/>
        </p:spPr>
        <p:txBody>
          <a:bodyPr wrap="square" rtlCol="0">
            <a:spAutoFit/>
          </a:bodyPr>
          <a:lstStyle/>
          <a:p>
            <a:pPr marL="285750" indent="-285750">
              <a:spcBef>
                <a:spcPts val="600"/>
              </a:spcBef>
              <a:spcAft>
                <a:spcPts val="1200"/>
              </a:spcAft>
              <a:buFont typeface="Wingdings"/>
              <a:buChar char="l"/>
            </a:pPr>
            <a:r>
              <a:rPr lang="zh-CN" altLang="en-US" dirty="0" smtClean="0">
                <a:latin typeface="华文中宋" pitchFamily="2" charset="-122"/>
                <a:ea typeface="华文中宋" pitchFamily="2" charset="-122"/>
                <a:sym typeface="Wingdings"/>
              </a:rPr>
              <a:t>操作的定义</a:t>
            </a:r>
            <a:endParaRPr lang="en-US" altLang="zh-CN" dirty="0" smtClean="0">
              <a:latin typeface="华文中宋" pitchFamily="2" charset="-122"/>
              <a:ea typeface="华文中宋" pitchFamily="2" charset="-122"/>
              <a:sym typeface="Wingdings"/>
            </a:endParaRPr>
          </a:p>
          <a:p>
            <a:pPr>
              <a:spcAft>
                <a:spcPts val="600"/>
              </a:spcAft>
            </a:pPr>
            <a:r>
              <a:rPr lang="en-US" altLang="zh-CN" dirty="0" smtClean="0">
                <a:latin typeface="华文中宋" pitchFamily="2" charset="-122"/>
                <a:ea typeface="华文中宋" pitchFamily="2" charset="-122"/>
                <a:sym typeface="Wingdings"/>
              </a:rPr>
              <a:t>   </a:t>
            </a:r>
            <a:r>
              <a:rPr lang="en-US" altLang="zh-CN" sz="1600" dirty="0" smtClean="0">
                <a:latin typeface="华文中宋" pitchFamily="2" charset="-122"/>
                <a:ea typeface="华文中宋" pitchFamily="2" charset="-122"/>
                <a:sym typeface="Wingdings"/>
              </a:rPr>
              <a:t> PUT</a:t>
            </a:r>
            <a:r>
              <a:rPr lang="zh-CN" altLang="en-US" sz="1600" dirty="0" smtClean="0">
                <a:latin typeface="华文中宋" pitchFamily="2" charset="-122"/>
                <a:ea typeface="华文中宋" pitchFamily="2" charset="-122"/>
                <a:sym typeface="Wingdings"/>
              </a:rPr>
              <a:t>操作 </a:t>
            </a:r>
            <a:endParaRPr lang="en-US" altLang="zh-CN" sz="1600" dirty="0" smtClean="0">
              <a:latin typeface="华文中宋" pitchFamily="2" charset="-122"/>
              <a:ea typeface="华文中宋" pitchFamily="2" charset="-122"/>
              <a:sym typeface="Wingdings"/>
            </a:endParaRPr>
          </a:p>
          <a:p>
            <a:pPr>
              <a:spcAft>
                <a:spcPts val="600"/>
              </a:spcAft>
            </a:pPr>
            <a:r>
              <a:rPr lang="zh-CN" altLang="en-US" sz="1600" dirty="0" smtClean="0">
                <a:latin typeface="华文中宋" pitchFamily="2" charset="-122"/>
                <a:ea typeface="华文中宋" pitchFamily="2" charset="-122"/>
                <a:sym typeface="Wingdings"/>
              </a:rPr>
              <a:t>    向缓存中添加键值对，并包含缓存数据一致性维护的逻辑操作。</a:t>
            </a:r>
            <a:endParaRPr lang="en-US" altLang="zh-CN" sz="1600" dirty="0" smtClean="0">
              <a:latin typeface="华文中宋" pitchFamily="2" charset="-122"/>
              <a:ea typeface="华文中宋" pitchFamily="2" charset="-122"/>
              <a:sym typeface="Wingdings"/>
            </a:endParaRPr>
          </a:p>
          <a:p>
            <a:pPr>
              <a:spcAft>
                <a:spcPts val="600"/>
              </a:spcAft>
            </a:pPr>
            <a:r>
              <a:rPr lang="en-US" altLang="zh-CN" sz="1600" dirty="0" smtClean="0">
                <a:latin typeface="华文中宋" pitchFamily="2" charset="-122"/>
                <a:ea typeface="华文中宋" pitchFamily="2" charset="-122"/>
                <a:sym typeface="Wingdings"/>
              </a:rPr>
              <a:t>   </a:t>
            </a:r>
            <a:r>
              <a:rPr lang="zh-CN" altLang="zh-CN" sz="1600" dirty="0" smtClean="0">
                <a:latin typeface="华文中宋" pitchFamily="2" charset="-122"/>
                <a:ea typeface="华文中宋" pitchFamily="2" charset="-122"/>
                <a:sym typeface="Wingdings"/>
              </a:rPr>
              <a:t></a:t>
            </a:r>
            <a:r>
              <a:rPr lang="en-US" altLang="zh-CN" sz="1600" dirty="0" smtClean="0">
                <a:latin typeface="华文中宋" pitchFamily="2" charset="-122"/>
                <a:ea typeface="华文中宋" pitchFamily="2" charset="-122"/>
                <a:sym typeface="Wingdings"/>
              </a:rPr>
              <a:t> REMOVE</a:t>
            </a:r>
            <a:r>
              <a:rPr lang="zh-CN" altLang="en-US" sz="1600" dirty="0" smtClean="0">
                <a:latin typeface="华文中宋" pitchFamily="2" charset="-122"/>
                <a:ea typeface="华文中宋" pitchFamily="2" charset="-122"/>
                <a:sym typeface="Wingdings"/>
              </a:rPr>
              <a:t>操作</a:t>
            </a:r>
            <a:endParaRPr lang="en-US" altLang="zh-CN" sz="1600" dirty="0" smtClean="0">
              <a:latin typeface="华文中宋" pitchFamily="2" charset="-122"/>
              <a:ea typeface="华文中宋" pitchFamily="2" charset="-122"/>
              <a:sym typeface="Wingdings"/>
            </a:endParaRPr>
          </a:p>
          <a:p>
            <a:r>
              <a:rPr lang="en-US" altLang="zh-CN" sz="1600" dirty="0">
                <a:latin typeface="华文中宋" pitchFamily="2" charset="-122"/>
                <a:ea typeface="华文中宋" pitchFamily="2" charset="-122"/>
                <a:sym typeface="Wingdings"/>
              </a:rPr>
              <a:t> </a:t>
            </a:r>
            <a:r>
              <a:rPr lang="en-US" altLang="zh-CN" sz="1600" dirty="0" smtClean="0">
                <a:latin typeface="华文中宋" pitchFamily="2" charset="-122"/>
                <a:ea typeface="华文中宋" pitchFamily="2" charset="-122"/>
                <a:sym typeface="Wingdings"/>
              </a:rPr>
              <a:t>   </a:t>
            </a:r>
            <a:r>
              <a:rPr lang="zh-CN" altLang="en-US" sz="1600" dirty="0" smtClean="0">
                <a:latin typeface="华文中宋" pitchFamily="2" charset="-122"/>
                <a:ea typeface="华文中宋" pitchFamily="2" charset="-122"/>
                <a:sym typeface="Wingdings"/>
              </a:rPr>
              <a:t>当缓存空间已满时产生，作用是删除缓存中的键值对，并包含缓</a:t>
            </a:r>
            <a:endParaRPr lang="en-US" altLang="zh-CN" sz="1600" dirty="0" smtClean="0">
              <a:latin typeface="华文中宋" pitchFamily="2" charset="-122"/>
              <a:ea typeface="华文中宋" pitchFamily="2" charset="-122"/>
              <a:sym typeface="Wingdings"/>
            </a:endParaRPr>
          </a:p>
          <a:p>
            <a:r>
              <a:rPr lang="zh-CN" altLang="en-US" sz="1600" dirty="0" smtClean="0">
                <a:latin typeface="华文中宋" pitchFamily="2" charset="-122"/>
                <a:ea typeface="华文中宋" pitchFamily="2" charset="-122"/>
                <a:sym typeface="Wingdings"/>
              </a:rPr>
              <a:t>存数据一致性维护的逻辑操作。</a:t>
            </a:r>
            <a:endParaRPr lang="en-US" altLang="zh-CN" sz="1600" dirty="0" smtClean="0">
              <a:latin typeface="华文中宋" pitchFamily="2" charset="-122"/>
              <a:ea typeface="华文中宋" pitchFamily="2" charset="-122"/>
              <a:sym typeface="Wingdings"/>
            </a:endParaRPr>
          </a:p>
          <a:p>
            <a:pPr marL="285750" indent="-285750">
              <a:spcBef>
                <a:spcPts val="600"/>
              </a:spcBef>
              <a:buFont typeface="Wingdings"/>
              <a:buChar char="l"/>
            </a:pPr>
            <a:r>
              <a:rPr lang="zh-CN" altLang="en-US" dirty="0" smtClean="0">
                <a:latin typeface="华文中宋" pitchFamily="2" charset="-122"/>
                <a:ea typeface="华文中宋" pitchFamily="2" charset="-122"/>
                <a:sym typeface="Wingdings"/>
              </a:rPr>
              <a:t>基于缓存的地址空间回溯算法</a:t>
            </a:r>
            <a:endParaRPr lang="en-US" altLang="zh-CN" dirty="0" smtClean="0">
              <a:latin typeface="华文中宋" pitchFamily="2" charset="-122"/>
              <a:ea typeface="华文中宋" pitchFamily="2" charset="-122"/>
              <a:sym typeface="Wingdings"/>
            </a:endParaRPr>
          </a:p>
          <a:p>
            <a:r>
              <a:rPr lang="en-US" altLang="zh-CN" dirty="0">
                <a:latin typeface="华文中宋" pitchFamily="2" charset="-122"/>
                <a:ea typeface="华文中宋" pitchFamily="2" charset="-122"/>
                <a:sym typeface="Wingdings"/>
              </a:rPr>
              <a:t> </a:t>
            </a:r>
            <a:r>
              <a:rPr lang="en-US" altLang="zh-CN" dirty="0" smtClean="0">
                <a:latin typeface="华文中宋" pitchFamily="2" charset="-122"/>
                <a:ea typeface="华文中宋" pitchFamily="2" charset="-122"/>
                <a:sym typeface="Wingdings"/>
              </a:rPr>
              <a:t>      </a:t>
            </a:r>
          </a:p>
          <a:p>
            <a:pPr marL="285750" indent="-285750">
              <a:buFont typeface="Wingdings"/>
              <a:buChar char="l"/>
            </a:pPr>
            <a:endParaRPr lang="en-US" altLang="zh-CN" sz="1600" dirty="0" smtClean="0">
              <a:latin typeface="华文中宋" pitchFamily="2" charset="-122"/>
              <a:ea typeface="华文中宋" pitchFamily="2" charset="-122"/>
              <a:sym typeface="Wingdings"/>
            </a:endParaRPr>
          </a:p>
          <a:p>
            <a:pPr marL="285750" indent="-285750">
              <a:buFont typeface="Wingdings"/>
              <a:buChar char="l"/>
            </a:pPr>
            <a:endParaRPr lang="zh-CN" altLang="en-US" b="1" dirty="0">
              <a:latin typeface="华文中宋" pitchFamily="2" charset="-122"/>
              <a:ea typeface="华文中宋" pitchFamily="2" charset="-122"/>
            </a:endParaRPr>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6256" y="1844824"/>
            <a:ext cx="2054814"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627" y="4415626"/>
            <a:ext cx="3509477" cy="2037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99592" y="4077072"/>
            <a:ext cx="3600400" cy="338554"/>
          </a:xfrm>
          <a:prstGeom prst="rect">
            <a:avLst/>
          </a:prstGeom>
          <a:noFill/>
        </p:spPr>
        <p:txBody>
          <a:bodyPr wrap="square" rtlCol="0">
            <a:spAutoFit/>
          </a:bodyPr>
          <a:lstStyle/>
          <a:p>
            <a:r>
              <a:rPr lang="zh-CN" altLang="en-US" sz="1600" dirty="0" smtClean="0">
                <a:latin typeface="华文中宋" pitchFamily="2" charset="-122"/>
                <a:ea typeface="华文中宋" pitchFamily="2" charset="-122"/>
              </a:rPr>
              <a:t>在时间戳为</a:t>
            </a:r>
            <a:r>
              <a:rPr lang="en-US" altLang="zh-CN" sz="1600" dirty="0" smtClean="0">
                <a:latin typeface="华文中宋" pitchFamily="2" charset="-122"/>
                <a:ea typeface="华文中宋" pitchFamily="2" charset="-122"/>
              </a:rPr>
              <a:t>(2,0,1)</a:t>
            </a:r>
            <a:r>
              <a:rPr lang="zh-CN" altLang="en-US" sz="1600" dirty="0" smtClean="0">
                <a:latin typeface="华文中宋" pitchFamily="2" charset="-122"/>
                <a:ea typeface="华文中宋" pitchFamily="2" charset="-122"/>
              </a:rPr>
              <a:t>下的回溯标记</a:t>
            </a:r>
            <a:endParaRPr lang="zh-CN" altLang="en-US" sz="1600" dirty="0">
              <a:latin typeface="华文中宋" pitchFamily="2" charset="-122"/>
              <a:ea typeface="华文中宋" pitchFamily="2" charset="-122"/>
            </a:endParaRPr>
          </a:p>
        </p:txBody>
      </p:sp>
      <p:sp>
        <p:nvSpPr>
          <p:cNvPr id="5" name="TextBox 4"/>
          <p:cNvSpPr txBox="1"/>
          <p:nvPr/>
        </p:nvSpPr>
        <p:spPr>
          <a:xfrm>
            <a:off x="4427984" y="3636000"/>
            <a:ext cx="4536504" cy="3170099"/>
          </a:xfrm>
          <a:prstGeom prst="rect">
            <a:avLst/>
          </a:prstGeom>
          <a:noFill/>
        </p:spPr>
        <p:txBody>
          <a:bodyPr wrap="square" rtlCol="0">
            <a:spAutoFit/>
          </a:bodyPr>
          <a:lstStyle/>
          <a:p>
            <a:pPr marL="285750" indent="-285750">
              <a:spcAft>
                <a:spcPts val="1200"/>
              </a:spcAft>
              <a:buFont typeface="Wingdings"/>
              <a:buChar char="l"/>
            </a:pPr>
            <a:r>
              <a:rPr lang="zh-CN" altLang="en-US" dirty="0" smtClean="0">
                <a:latin typeface="华文中宋" pitchFamily="2" charset="-122"/>
                <a:ea typeface="华文中宋" pitchFamily="2" charset="-122"/>
                <a:sym typeface="Wingdings"/>
              </a:rPr>
              <a:t>基于缓存的控制算法</a:t>
            </a:r>
            <a:endParaRPr lang="en-US" altLang="zh-CN" dirty="0" smtClean="0">
              <a:latin typeface="华文中宋" pitchFamily="2" charset="-122"/>
              <a:ea typeface="华文中宋" pitchFamily="2" charset="-122"/>
              <a:sym typeface="Wingdings"/>
            </a:endParaRPr>
          </a:p>
          <a:p>
            <a:r>
              <a:rPr lang="zh-CN" altLang="en-US" sz="1600" dirty="0" smtClean="0">
                <a:latin typeface="华文中宋" pitchFamily="2" charset="-122"/>
                <a:ea typeface="华文中宋" pitchFamily="2" charset="-122"/>
                <a:sym typeface="Wingdings"/>
              </a:rPr>
              <a:t>    当一个远程操作因果就绪时，控制算法调用地址空间回溯算法将缓存空间切换至远程操作执行的状态下，执行远程操作，更新本地缓存的时间戳，并再次调用回溯算法，旨在将远程操作的作用效果包含到当前的缓存状态中。</a:t>
            </a:r>
            <a:endParaRPr lang="en-US" altLang="zh-CN" sz="1600" dirty="0" smtClean="0">
              <a:latin typeface="华文中宋" pitchFamily="2" charset="-122"/>
              <a:ea typeface="华文中宋" pitchFamily="2" charset="-122"/>
              <a:sym typeface="Wingdings"/>
            </a:endParaRPr>
          </a:p>
          <a:p>
            <a:endParaRPr lang="en-US" altLang="zh-CN" sz="1600" dirty="0">
              <a:latin typeface="华文中宋" pitchFamily="2" charset="-122"/>
              <a:ea typeface="华文中宋" pitchFamily="2" charset="-122"/>
              <a:sym typeface="Wingdings"/>
            </a:endParaRPr>
          </a:p>
          <a:p>
            <a:pPr>
              <a:spcAft>
                <a:spcPts val="1200"/>
              </a:spcAft>
            </a:pPr>
            <a:r>
              <a:rPr lang="zh-CN" altLang="zh-CN" sz="1600" dirty="0" smtClean="0">
                <a:latin typeface="华文中宋" pitchFamily="2" charset="-122"/>
                <a:ea typeface="华文中宋" pitchFamily="2" charset="-122"/>
                <a:sym typeface="Wingdings"/>
              </a:rPr>
              <a:t></a:t>
            </a:r>
            <a:r>
              <a:rPr lang="zh-CN" altLang="en-US" dirty="0" smtClean="0">
                <a:latin typeface="华文中宋" pitchFamily="2" charset="-122"/>
                <a:ea typeface="华文中宋" pitchFamily="2" charset="-122"/>
                <a:sym typeface="Wingdings"/>
              </a:rPr>
              <a:t>基于缓存的操作执行算法</a:t>
            </a:r>
            <a:endParaRPr lang="en-US" altLang="zh-CN" dirty="0" smtClean="0">
              <a:latin typeface="华文中宋" pitchFamily="2" charset="-122"/>
              <a:ea typeface="华文中宋" pitchFamily="2" charset="-122"/>
              <a:sym typeface="Wingdings"/>
            </a:endParaRPr>
          </a:p>
          <a:p>
            <a:r>
              <a:rPr lang="zh-CN" altLang="en-US" sz="1600" dirty="0" smtClean="0">
                <a:latin typeface="华文中宋" pitchFamily="2" charset="-122"/>
                <a:ea typeface="华文中宋" pitchFamily="2" charset="-122"/>
                <a:sym typeface="Wingdings"/>
              </a:rPr>
              <a:t>    和</a:t>
            </a:r>
            <a:r>
              <a:rPr lang="en-US" altLang="zh-CN" sz="1600" dirty="0" smtClean="0">
                <a:latin typeface="华文中宋" pitchFamily="2" charset="-122"/>
                <a:ea typeface="华文中宋" pitchFamily="2" charset="-122"/>
                <a:sym typeface="Wingdings"/>
              </a:rPr>
              <a:t>AST</a:t>
            </a:r>
            <a:r>
              <a:rPr lang="zh-CN" altLang="en-US" sz="1600" dirty="0" smtClean="0">
                <a:latin typeface="华文中宋" pitchFamily="2" charset="-122"/>
                <a:ea typeface="华文中宋" pitchFamily="2" charset="-122"/>
                <a:sym typeface="Wingdings"/>
              </a:rPr>
              <a:t>不同的是，缓存中的操作执行都是以键值来查找对应的数据项，并将操作附着到作用的数据项下。</a:t>
            </a:r>
            <a:endParaRPr lang="zh-CN" altLang="en-US" sz="1600" dirty="0">
              <a:latin typeface="华文中宋" pitchFamily="2" charset="-122"/>
              <a:ea typeface="华文中宋" pitchFamily="2" charset="-122"/>
            </a:endParaRPr>
          </a:p>
        </p:txBody>
      </p:sp>
      <p:sp>
        <p:nvSpPr>
          <p:cNvPr id="7" name="TextBox 6"/>
          <p:cNvSpPr txBox="1"/>
          <p:nvPr/>
        </p:nvSpPr>
        <p:spPr>
          <a:xfrm>
            <a:off x="7362489" y="3625689"/>
            <a:ext cx="1082348" cy="307777"/>
          </a:xfrm>
          <a:prstGeom prst="rect">
            <a:avLst/>
          </a:prstGeom>
          <a:noFill/>
        </p:spPr>
        <p:txBody>
          <a:bodyPr wrap="none" rtlCol="0">
            <a:spAutoFit/>
          </a:bodyPr>
          <a:lstStyle/>
          <a:p>
            <a:r>
              <a:rPr lang="zh-CN" altLang="en-US" sz="1400" dirty="0" smtClean="0">
                <a:latin typeface="华文中宋" pitchFamily="2" charset="-122"/>
                <a:ea typeface="华文中宋" pitchFamily="2" charset="-122"/>
              </a:rPr>
              <a:t>操作定义图</a:t>
            </a:r>
            <a:endParaRPr lang="zh-CN" altLang="en-US" sz="1400" dirty="0">
              <a:latin typeface="华文中宋" pitchFamily="2" charset="-122"/>
              <a:ea typeface="华文中宋" pitchFamily="2" charset="-122"/>
            </a:endParaRPr>
          </a:p>
        </p:txBody>
      </p:sp>
      <p:sp>
        <p:nvSpPr>
          <p:cNvPr id="16" name="TextBox 15"/>
          <p:cNvSpPr txBox="1"/>
          <p:nvPr/>
        </p:nvSpPr>
        <p:spPr>
          <a:xfrm>
            <a:off x="2036423" y="6439846"/>
            <a:ext cx="1261884" cy="307777"/>
          </a:xfrm>
          <a:prstGeom prst="rect">
            <a:avLst/>
          </a:prstGeom>
          <a:noFill/>
        </p:spPr>
        <p:txBody>
          <a:bodyPr wrap="none" rtlCol="0">
            <a:spAutoFit/>
          </a:bodyPr>
          <a:lstStyle/>
          <a:p>
            <a:r>
              <a:rPr lang="zh-CN" altLang="en-US" sz="1400" dirty="0" smtClean="0">
                <a:latin typeface="华文中宋" pitchFamily="2" charset="-122"/>
                <a:ea typeface="华文中宋" pitchFamily="2" charset="-122"/>
              </a:rPr>
              <a:t>地址空间回溯</a:t>
            </a:r>
            <a:endParaRPr lang="zh-CN" altLang="en-US" sz="1400" dirty="0">
              <a:latin typeface="华文中宋" pitchFamily="2" charset="-122"/>
              <a:ea typeface="华文中宋" pitchFamily="2" charset="-122"/>
            </a:endParaRPr>
          </a:p>
        </p:txBody>
      </p:sp>
    </p:spTree>
    <p:extLst>
      <p:ext uri="{BB962C8B-B14F-4D97-AF65-F5344CB8AC3E}">
        <p14:creationId xmlns:p14="http://schemas.microsoft.com/office/powerpoint/2010/main" val="34276778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51115" y="365126"/>
            <a:ext cx="8019905" cy="1325563"/>
          </a:xfrm>
        </p:spPr>
        <p:txBody>
          <a:bodyPr>
            <a:normAutofit/>
          </a:bodyPr>
          <a:lstStyle/>
          <a:p>
            <a:r>
              <a:rPr lang="zh-CN" altLang="en-US" sz="3600" dirty="0" smtClean="0"/>
              <a:t>缓存数据一致性维护技术</a:t>
            </a:r>
            <a:endParaRPr lang="zh-CN" altLang="en-US" sz="3600" dirty="0"/>
          </a:p>
        </p:txBody>
      </p:sp>
      <p:cxnSp>
        <p:nvCxnSpPr>
          <p:cNvPr id="15" name="直接连接符 14"/>
          <p:cNvCxnSpPr/>
          <p:nvPr/>
        </p:nvCxnSpPr>
        <p:spPr>
          <a:xfrm>
            <a:off x="3887924" y="6741368"/>
            <a:ext cx="519296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83568" y="1484784"/>
            <a:ext cx="8252098" cy="1461939"/>
          </a:xfrm>
          <a:prstGeom prst="rect">
            <a:avLst/>
          </a:prstGeom>
          <a:noFill/>
        </p:spPr>
        <p:txBody>
          <a:bodyPr wrap="square" rtlCol="0">
            <a:spAutoFit/>
          </a:bodyPr>
          <a:lstStyle/>
          <a:p>
            <a:pPr marL="285750" indent="-285750">
              <a:spcAft>
                <a:spcPts val="1200"/>
              </a:spcAft>
              <a:buFont typeface="Wingdings"/>
              <a:buChar char="l"/>
            </a:pPr>
            <a:r>
              <a:rPr lang="zh-CN" altLang="en-US" dirty="0" smtClean="0">
                <a:latin typeface="华文中宋" pitchFamily="2" charset="-122"/>
                <a:ea typeface="华文中宋" pitchFamily="2" charset="-122"/>
                <a:sym typeface="Wingdings"/>
              </a:rPr>
              <a:t>场景模拟</a:t>
            </a:r>
            <a:endParaRPr lang="en-US" altLang="zh-CN" sz="1600" dirty="0">
              <a:latin typeface="华文中宋" pitchFamily="2" charset="-122"/>
              <a:ea typeface="华文中宋" pitchFamily="2" charset="-122"/>
              <a:sym typeface="Wingdings"/>
            </a:endParaRPr>
          </a:p>
          <a:p>
            <a:r>
              <a:rPr lang="zh-CN" altLang="en-US" sz="1600" dirty="0" smtClean="0">
                <a:latin typeface="华文中宋" pitchFamily="2" charset="-122"/>
                <a:ea typeface="华文中宋" pitchFamily="2" charset="-122"/>
                <a:sym typeface="Wingdings"/>
              </a:rPr>
              <a:t>    </a:t>
            </a:r>
            <a:r>
              <a:rPr lang="zh-CN" altLang="en-US" sz="1500" dirty="0" smtClean="0">
                <a:latin typeface="华文中宋" pitchFamily="2" charset="-122"/>
                <a:ea typeface="华文中宋" pitchFamily="2" charset="-122"/>
                <a:sym typeface="Wingdings"/>
              </a:rPr>
              <a:t>假设在当前私有云系统中，云控制器下挂载了两台应用服务器，</a:t>
            </a:r>
            <a:r>
              <a:rPr lang="zh-CN" altLang="en-US" sz="1500" dirty="0">
                <a:latin typeface="华文中宋" pitchFamily="2" charset="-122"/>
                <a:ea typeface="华文中宋" pitchFamily="2" charset="-122"/>
                <a:sym typeface="Wingdings"/>
              </a:rPr>
              <a:t>两台</a:t>
            </a:r>
            <a:r>
              <a:rPr lang="zh-CN" altLang="en-US" sz="1500" dirty="0" smtClean="0">
                <a:latin typeface="华文中宋" pitchFamily="2" charset="-122"/>
                <a:ea typeface="华文中宋" pitchFamily="2" charset="-122"/>
                <a:sym typeface="Wingdings"/>
              </a:rPr>
              <a:t>应用服务器分别对应两个缓存节点</a:t>
            </a:r>
            <a:r>
              <a:rPr lang="en-US" altLang="zh-CN" sz="1500" dirty="0" smtClean="0">
                <a:latin typeface="华文中宋" pitchFamily="2" charset="-122"/>
                <a:ea typeface="华文中宋" pitchFamily="2" charset="-122"/>
                <a:sym typeface="Wingdings"/>
              </a:rPr>
              <a:t>1</a:t>
            </a:r>
            <a:r>
              <a:rPr lang="zh-CN" altLang="en-US" sz="1500" dirty="0" smtClean="0">
                <a:latin typeface="华文中宋" pitchFamily="2" charset="-122"/>
                <a:ea typeface="华文中宋" pitchFamily="2" charset="-122"/>
                <a:sym typeface="Wingdings"/>
              </a:rPr>
              <a:t>和</a:t>
            </a:r>
            <a:r>
              <a:rPr lang="en-US" altLang="zh-CN" sz="1500" dirty="0" smtClean="0">
                <a:latin typeface="华文中宋" pitchFamily="2" charset="-122"/>
                <a:ea typeface="华文中宋" pitchFamily="2" charset="-122"/>
                <a:sym typeface="Wingdings"/>
              </a:rPr>
              <a:t>2</a:t>
            </a:r>
            <a:r>
              <a:rPr lang="zh-CN" altLang="en-US" sz="1500" dirty="0" smtClean="0">
                <a:latin typeface="华文中宋" pitchFamily="2" charset="-122"/>
                <a:ea typeface="华文中宋" pitchFamily="2" charset="-122"/>
                <a:sym typeface="Wingdings"/>
              </a:rPr>
              <a:t>。每个缓存节点的空间为</a:t>
            </a:r>
            <a:r>
              <a:rPr lang="en-US" altLang="zh-CN" sz="1500" dirty="0" smtClean="0">
                <a:latin typeface="华文中宋" pitchFamily="2" charset="-122"/>
                <a:ea typeface="华文中宋" pitchFamily="2" charset="-122"/>
                <a:sym typeface="Wingdings"/>
              </a:rPr>
              <a:t>2</a:t>
            </a:r>
            <a:r>
              <a:rPr lang="zh-CN" altLang="en-US" sz="1500" dirty="0" smtClean="0">
                <a:latin typeface="华文中宋" pitchFamily="2" charset="-122"/>
                <a:ea typeface="华文中宋" pitchFamily="2" charset="-122"/>
                <a:sym typeface="Wingdings"/>
              </a:rPr>
              <a:t>，内容初始化为空。现在假设有两个用户</a:t>
            </a:r>
            <a:r>
              <a:rPr lang="en-US" altLang="zh-CN" sz="1500" dirty="0" smtClean="0">
                <a:latin typeface="华文中宋" pitchFamily="2" charset="-122"/>
                <a:ea typeface="华文中宋" pitchFamily="2" charset="-122"/>
                <a:sym typeface="Wingdings"/>
              </a:rPr>
              <a:t>A</a:t>
            </a:r>
            <a:r>
              <a:rPr lang="zh-CN" altLang="en-US" sz="1500" dirty="0" smtClean="0">
                <a:latin typeface="华文中宋" pitchFamily="2" charset="-122"/>
                <a:ea typeface="华文中宋" pitchFamily="2" charset="-122"/>
                <a:sym typeface="Wingdings"/>
              </a:rPr>
              <a:t>和</a:t>
            </a:r>
            <a:r>
              <a:rPr lang="en-US" altLang="zh-CN" sz="1500" dirty="0" smtClean="0">
                <a:latin typeface="华文中宋" pitchFamily="2" charset="-122"/>
                <a:ea typeface="华文中宋" pitchFamily="2" charset="-122"/>
                <a:sym typeface="Wingdings"/>
              </a:rPr>
              <a:t>B</a:t>
            </a:r>
            <a:r>
              <a:rPr lang="zh-CN" altLang="en-US" sz="1500" dirty="0" smtClean="0">
                <a:latin typeface="华文中宋" pitchFamily="2" charset="-122"/>
                <a:ea typeface="华文中宋" pitchFamily="2" charset="-122"/>
                <a:sym typeface="Wingdings"/>
              </a:rPr>
              <a:t>，</a:t>
            </a:r>
            <a:r>
              <a:rPr lang="en-US" altLang="zh-CN" sz="1500" dirty="0" smtClean="0">
                <a:latin typeface="华文中宋" pitchFamily="2" charset="-122"/>
                <a:ea typeface="华文中宋" pitchFamily="2" charset="-122"/>
                <a:sym typeface="Wingdings"/>
              </a:rPr>
              <a:t>A</a:t>
            </a:r>
            <a:r>
              <a:rPr lang="zh-CN" altLang="en-US" sz="1500" dirty="0" smtClean="0">
                <a:latin typeface="华文中宋" pitchFamily="2" charset="-122"/>
                <a:ea typeface="华文中宋" pitchFamily="2" charset="-122"/>
                <a:sym typeface="Wingdings"/>
              </a:rPr>
              <a:t>的请求和</a:t>
            </a:r>
            <a:r>
              <a:rPr lang="en-US" altLang="zh-CN" sz="1500" dirty="0" smtClean="0">
                <a:latin typeface="华文中宋" pitchFamily="2" charset="-122"/>
                <a:ea typeface="华文中宋" pitchFamily="2" charset="-122"/>
                <a:sym typeface="Wingdings"/>
              </a:rPr>
              <a:t>B</a:t>
            </a:r>
            <a:r>
              <a:rPr lang="zh-CN" altLang="en-US" sz="1500" dirty="0" smtClean="0">
                <a:latin typeface="华文中宋" pitchFamily="2" charset="-122"/>
                <a:ea typeface="华文中宋" pitchFamily="2" charset="-122"/>
                <a:sym typeface="Wingdings"/>
              </a:rPr>
              <a:t>的请求通过控制器分别分发到缓存</a:t>
            </a:r>
            <a:r>
              <a:rPr lang="en-US" altLang="zh-CN" sz="1500" dirty="0" smtClean="0">
                <a:latin typeface="华文中宋" pitchFamily="2" charset="-122"/>
                <a:ea typeface="华文中宋" pitchFamily="2" charset="-122"/>
                <a:sym typeface="Wingdings"/>
              </a:rPr>
              <a:t>1</a:t>
            </a:r>
            <a:r>
              <a:rPr lang="zh-CN" altLang="en-US" sz="1500" dirty="0" smtClean="0">
                <a:latin typeface="华文中宋" pitchFamily="2" charset="-122"/>
                <a:ea typeface="华文中宋" pitchFamily="2" charset="-122"/>
                <a:sym typeface="Wingdings"/>
              </a:rPr>
              <a:t>和缓存</a:t>
            </a:r>
            <a:r>
              <a:rPr lang="en-US" altLang="zh-CN" sz="1500" dirty="0" smtClean="0">
                <a:latin typeface="华文中宋" pitchFamily="2" charset="-122"/>
                <a:ea typeface="华文中宋" pitchFamily="2" charset="-122"/>
                <a:sym typeface="Wingdings"/>
              </a:rPr>
              <a:t>2</a:t>
            </a:r>
            <a:r>
              <a:rPr lang="zh-CN" altLang="en-US" sz="1500" dirty="0" smtClean="0">
                <a:latin typeface="华文中宋" pitchFamily="2" charset="-122"/>
                <a:ea typeface="华文中宋" pitchFamily="2" charset="-122"/>
                <a:sym typeface="Wingdings"/>
              </a:rPr>
              <a:t>，操作流程图和操作内容表如下所示。操作在不同缓存之间的发送采用的是开源框架</a:t>
            </a:r>
            <a:r>
              <a:rPr lang="en-US" altLang="zh-CN" sz="1500" dirty="0" err="1" smtClean="0">
                <a:latin typeface="华文中宋" pitchFamily="2" charset="-122"/>
                <a:ea typeface="华文中宋" pitchFamily="2" charset="-122"/>
                <a:sym typeface="Wingdings"/>
              </a:rPr>
              <a:t>ActiveMQ</a:t>
            </a:r>
            <a:r>
              <a:rPr lang="zh-CN" altLang="en-US" sz="1500" dirty="0" smtClean="0">
                <a:latin typeface="华文中宋" pitchFamily="2" charset="-122"/>
                <a:ea typeface="华文中宋" pitchFamily="2" charset="-122"/>
                <a:sym typeface="Wingdings"/>
              </a:rPr>
              <a:t>的消息队列实现的。</a:t>
            </a:r>
            <a:endParaRPr lang="zh-CN" altLang="en-US" sz="1500" dirty="0">
              <a:latin typeface="华文中宋" pitchFamily="2" charset="-122"/>
              <a:ea typeface="华文中宋" pitchFamily="2" charset="-122"/>
            </a:endParaRPr>
          </a:p>
        </p:txBody>
      </p:sp>
      <p:sp>
        <p:nvSpPr>
          <p:cNvPr id="7" name="灯片编号占位符 6"/>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8</a:t>
            </a:fld>
            <a:endParaRPr lang="zh-CN" altLang="en-US">
              <a:solidFill>
                <a:prstClr val="black">
                  <a:tint val="75000"/>
                </a:prstClr>
              </a:solidFill>
            </a:endParaRPr>
          </a:p>
        </p:txBody>
      </p:sp>
      <p:sp>
        <p:nvSpPr>
          <p:cNvPr id="8" name="TextBox 7"/>
          <p:cNvSpPr txBox="1"/>
          <p:nvPr/>
        </p:nvSpPr>
        <p:spPr>
          <a:xfrm>
            <a:off x="1619672" y="6433591"/>
            <a:ext cx="1152128" cy="307777"/>
          </a:xfrm>
          <a:prstGeom prst="rect">
            <a:avLst/>
          </a:prstGeom>
          <a:noFill/>
        </p:spPr>
        <p:txBody>
          <a:bodyPr wrap="square" rtlCol="0">
            <a:spAutoFit/>
          </a:bodyPr>
          <a:lstStyle/>
          <a:p>
            <a:r>
              <a:rPr lang="zh-CN" altLang="en-US" sz="1400" b="1" dirty="0" smtClean="0">
                <a:latin typeface="华文中宋" pitchFamily="2" charset="-122"/>
                <a:ea typeface="华文中宋" pitchFamily="2" charset="-122"/>
              </a:rPr>
              <a:t>操作流程图</a:t>
            </a:r>
            <a:endParaRPr lang="zh-CN" altLang="en-US" sz="1400" b="1" dirty="0">
              <a:latin typeface="华文中宋" pitchFamily="2" charset="-122"/>
              <a:ea typeface="华文中宋" pitchFamily="2" charset="-122"/>
            </a:endParaRPr>
          </a:p>
        </p:txBody>
      </p:sp>
      <p:sp>
        <p:nvSpPr>
          <p:cNvPr id="16" name="TextBox 15"/>
          <p:cNvSpPr txBox="1"/>
          <p:nvPr/>
        </p:nvSpPr>
        <p:spPr>
          <a:xfrm>
            <a:off x="5940152" y="4859554"/>
            <a:ext cx="1224136" cy="307777"/>
          </a:xfrm>
          <a:prstGeom prst="rect">
            <a:avLst/>
          </a:prstGeom>
          <a:noFill/>
        </p:spPr>
        <p:txBody>
          <a:bodyPr wrap="square" rtlCol="0">
            <a:spAutoFit/>
          </a:bodyPr>
          <a:lstStyle/>
          <a:p>
            <a:r>
              <a:rPr lang="zh-CN" altLang="en-US" sz="1400" b="1" dirty="0" smtClean="0">
                <a:latin typeface="华文中宋" pitchFamily="2" charset="-122"/>
                <a:ea typeface="华文中宋" pitchFamily="2" charset="-122"/>
              </a:rPr>
              <a:t>操作内容表</a:t>
            </a:r>
            <a:endParaRPr lang="zh-CN" altLang="en-US" sz="1400" b="1" dirty="0">
              <a:latin typeface="华文中宋" pitchFamily="2" charset="-122"/>
              <a:ea typeface="华文中宋" pitchFamily="2" charset="-122"/>
            </a:endParaRPr>
          </a:p>
        </p:txBody>
      </p:sp>
      <p:pic>
        <p:nvPicPr>
          <p:cNvPr id="512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551" y="3862046"/>
            <a:ext cx="4723705" cy="997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743" y="2932500"/>
            <a:ext cx="3194018" cy="368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97410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51115" y="365126"/>
            <a:ext cx="8019905" cy="1325563"/>
          </a:xfrm>
        </p:spPr>
        <p:txBody>
          <a:bodyPr>
            <a:normAutofit/>
          </a:bodyPr>
          <a:lstStyle/>
          <a:p>
            <a:r>
              <a:rPr lang="zh-CN" altLang="en-US" sz="3600" dirty="0" smtClean="0"/>
              <a:t>缓存数据一致性维护技术</a:t>
            </a:r>
            <a:endParaRPr lang="zh-CN" altLang="en-US" sz="3600" dirty="0"/>
          </a:p>
        </p:txBody>
      </p:sp>
      <p:cxnSp>
        <p:nvCxnSpPr>
          <p:cNvPr id="15" name="直接连接符 14"/>
          <p:cNvCxnSpPr/>
          <p:nvPr/>
        </p:nvCxnSpPr>
        <p:spPr>
          <a:xfrm>
            <a:off x="3887924" y="6741368"/>
            <a:ext cx="519296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2"/>
          </p:nvPr>
        </p:nvSpPr>
        <p:spPr/>
        <p:txBody>
          <a:bodyPr/>
          <a:lstStyle/>
          <a:p>
            <a:fld id="{AF201765-28EA-41EE-8360-4DCDA7AD8B0A}" type="slidenum">
              <a:rPr lang="zh-CN" altLang="en-US" smtClean="0">
                <a:solidFill>
                  <a:prstClr val="black">
                    <a:tint val="75000"/>
                  </a:prstClr>
                </a:solidFill>
              </a:rPr>
              <a:pPr/>
              <a:t>9</a:t>
            </a:fld>
            <a:endParaRPr lang="zh-CN" altLang="en-US">
              <a:solidFill>
                <a:prstClr val="black">
                  <a:tint val="75000"/>
                </a:prstClr>
              </a:solidFill>
            </a:endParaRPr>
          </a:p>
        </p:txBody>
      </p:sp>
      <p:pic>
        <p:nvPicPr>
          <p:cNvPr id="512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5634" y="1625572"/>
            <a:ext cx="3528392" cy="4755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137762" y="6342477"/>
            <a:ext cx="1224136" cy="307777"/>
          </a:xfrm>
          <a:prstGeom prst="rect">
            <a:avLst/>
          </a:prstGeom>
          <a:noFill/>
        </p:spPr>
        <p:txBody>
          <a:bodyPr wrap="square" rtlCol="0">
            <a:spAutoFit/>
          </a:bodyPr>
          <a:lstStyle/>
          <a:p>
            <a:r>
              <a:rPr lang="zh-CN" altLang="en-US" sz="1400" dirty="0" smtClean="0">
                <a:latin typeface="华文中宋" pitchFamily="2" charset="-122"/>
                <a:ea typeface="华文中宋" pitchFamily="2" charset="-122"/>
              </a:rPr>
              <a:t>缓存</a:t>
            </a:r>
            <a:r>
              <a:rPr lang="en-US" altLang="zh-CN" sz="1400" dirty="0" smtClean="0">
                <a:latin typeface="华文中宋" pitchFamily="2" charset="-122"/>
                <a:ea typeface="华文中宋" pitchFamily="2" charset="-122"/>
              </a:rPr>
              <a:t>1</a:t>
            </a:r>
            <a:r>
              <a:rPr lang="zh-CN" altLang="en-US" sz="1400" dirty="0" smtClean="0">
                <a:latin typeface="华文中宋" pitchFamily="2" charset="-122"/>
                <a:ea typeface="华文中宋" pitchFamily="2" charset="-122"/>
              </a:rPr>
              <a:t>变化图</a:t>
            </a:r>
            <a:endParaRPr lang="zh-CN" altLang="en-US" sz="1400" dirty="0">
              <a:latin typeface="华文中宋" pitchFamily="2" charset="-122"/>
              <a:ea typeface="华文中宋" pitchFamily="2" charset="-122"/>
            </a:endParaRPr>
          </a:p>
        </p:txBody>
      </p:sp>
      <p:sp>
        <p:nvSpPr>
          <p:cNvPr id="13" name="TextBox 12"/>
          <p:cNvSpPr txBox="1"/>
          <p:nvPr/>
        </p:nvSpPr>
        <p:spPr>
          <a:xfrm>
            <a:off x="6140127" y="6342477"/>
            <a:ext cx="1224136" cy="307777"/>
          </a:xfrm>
          <a:prstGeom prst="rect">
            <a:avLst/>
          </a:prstGeom>
          <a:noFill/>
        </p:spPr>
        <p:txBody>
          <a:bodyPr wrap="square" rtlCol="0">
            <a:spAutoFit/>
          </a:bodyPr>
          <a:lstStyle/>
          <a:p>
            <a:r>
              <a:rPr lang="zh-CN" altLang="en-US" sz="1400" dirty="0" smtClean="0">
                <a:latin typeface="华文中宋" pitchFamily="2" charset="-122"/>
                <a:ea typeface="华文中宋" pitchFamily="2" charset="-122"/>
              </a:rPr>
              <a:t>缓存</a:t>
            </a:r>
            <a:r>
              <a:rPr lang="en-US" altLang="zh-CN" sz="1400" dirty="0">
                <a:latin typeface="华文中宋" pitchFamily="2" charset="-122"/>
                <a:ea typeface="华文中宋" pitchFamily="2" charset="-122"/>
              </a:rPr>
              <a:t>2</a:t>
            </a:r>
            <a:r>
              <a:rPr lang="zh-CN" altLang="en-US" sz="1400" dirty="0" smtClean="0">
                <a:latin typeface="华文中宋" pitchFamily="2" charset="-122"/>
                <a:ea typeface="华文中宋" pitchFamily="2" charset="-122"/>
              </a:rPr>
              <a:t>变化图</a:t>
            </a:r>
            <a:endParaRPr lang="zh-CN" altLang="en-US" sz="1400" dirty="0">
              <a:latin typeface="华文中宋" pitchFamily="2" charset="-122"/>
              <a:ea typeface="华文中宋" pitchFamily="2" charset="-122"/>
            </a:endParaRPr>
          </a:p>
        </p:txBody>
      </p:sp>
      <p:sp>
        <p:nvSpPr>
          <p:cNvPr id="5" name="TextBox 4"/>
          <p:cNvSpPr txBox="1"/>
          <p:nvPr/>
        </p:nvSpPr>
        <p:spPr>
          <a:xfrm>
            <a:off x="118013" y="2006587"/>
            <a:ext cx="902811" cy="307777"/>
          </a:xfrm>
          <a:prstGeom prst="rect">
            <a:avLst/>
          </a:prstGeom>
          <a:noFill/>
        </p:spPr>
        <p:txBody>
          <a:bodyPr wrap="none" rtlCol="0">
            <a:spAutoFit/>
          </a:bodyPr>
          <a:lstStyle/>
          <a:p>
            <a:r>
              <a:rPr lang="zh-CN" altLang="en-US" sz="1400" dirty="0" smtClean="0">
                <a:latin typeface="华文中宋" pitchFamily="2" charset="-122"/>
                <a:ea typeface="华文中宋" pitchFamily="2" charset="-122"/>
              </a:rPr>
              <a:t>第一阶段</a:t>
            </a:r>
            <a:endParaRPr lang="zh-CN" altLang="en-US" sz="1400" dirty="0">
              <a:latin typeface="华文中宋" pitchFamily="2" charset="-122"/>
              <a:ea typeface="华文中宋" pitchFamily="2" charset="-122"/>
            </a:endParaRPr>
          </a:p>
        </p:txBody>
      </p:sp>
      <p:sp>
        <p:nvSpPr>
          <p:cNvPr id="17" name="TextBox 16"/>
          <p:cNvSpPr txBox="1"/>
          <p:nvPr/>
        </p:nvSpPr>
        <p:spPr>
          <a:xfrm>
            <a:off x="107503" y="2852936"/>
            <a:ext cx="902811" cy="307777"/>
          </a:xfrm>
          <a:prstGeom prst="rect">
            <a:avLst/>
          </a:prstGeom>
          <a:noFill/>
        </p:spPr>
        <p:txBody>
          <a:bodyPr wrap="none" rtlCol="0">
            <a:spAutoFit/>
          </a:bodyPr>
          <a:lstStyle/>
          <a:p>
            <a:r>
              <a:rPr lang="zh-CN" altLang="en-US" sz="1400" dirty="0" smtClean="0">
                <a:latin typeface="华文中宋" pitchFamily="2" charset="-122"/>
                <a:ea typeface="华文中宋" pitchFamily="2" charset="-122"/>
              </a:rPr>
              <a:t>第二阶段</a:t>
            </a:r>
            <a:endParaRPr lang="zh-CN" altLang="en-US" sz="1400" dirty="0">
              <a:latin typeface="华文中宋" pitchFamily="2" charset="-122"/>
              <a:ea typeface="华文中宋" pitchFamily="2" charset="-122"/>
            </a:endParaRPr>
          </a:p>
        </p:txBody>
      </p:sp>
      <p:sp>
        <p:nvSpPr>
          <p:cNvPr id="18" name="TextBox 17"/>
          <p:cNvSpPr txBox="1"/>
          <p:nvPr/>
        </p:nvSpPr>
        <p:spPr>
          <a:xfrm>
            <a:off x="118013" y="3845647"/>
            <a:ext cx="902811" cy="307777"/>
          </a:xfrm>
          <a:prstGeom prst="rect">
            <a:avLst/>
          </a:prstGeom>
          <a:noFill/>
        </p:spPr>
        <p:txBody>
          <a:bodyPr wrap="none" rtlCol="0">
            <a:spAutoFit/>
          </a:bodyPr>
          <a:lstStyle/>
          <a:p>
            <a:r>
              <a:rPr lang="zh-CN" altLang="en-US" sz="1400" dirty="0" smtClean="0">
                <a:latin typeface="华文中宋" pitchFamily="2" charset="-122"/>
                <a:ea typeface="华文中宋" pitchFamily="2" charset="-122"/>
              </a:rPr>
              <a:t>第三阶段</a:t>
            </a:r>
            <a:endParaRPr lang="zh-CN" altLang="en-US" sz="1400" dirty="0">
              <a:latin typeface="华文中宋" pitchFamily="2" charset="-122"/>
              <a:ea typeface="华文中宋" pitchFamily="2" charset="-122"/>
            </a:endParaRPr>
          </a:p>
        </p:txBody>
      </p:sp>
      <p:sp>
        <p:nvSpPr>
          <p:cNvPr id="19" name="TextBox 18"/>
          <p:cNvSpPr txBox="1"/>
          <p:nvPr/>
        </p:nvSpPr>
        <p:spPr>
          <a:xfrm>
            <a:off x="91940" y="5155362"/>
            <a:ext cx="913320" cy="307777"/>
          </a:xfrm>
          <a:prstGeom prst="rect">
            <a:avLst/>
          </a:prstGeom>
          <a:noFill/>
        </p:spPr>
        <p:txBody>
          <a:bodyPr wrap="square" rtlCol="0">
            <a:spAutoFit/>
          </a:bodyPr>
          <a:lstStyle/>
          <a:p>
            <a:r>
              <a:rPr lang="zh-CN" altLang="en-US" sz="1400" dirty="0" smtClean="0">
                <a:latin typeface="华文中宋" pitchFamily="2" charset="-122"/>
                <a:ea typeface="华文中宋" pitchFamily="2" charset="-122"/>
              </a:rPr>
              <a:t>第四阶段</a:t>
            </a:r>
            <a:endParaRPr lang="zh-CN" altLang="en-US" sz="1400" dirty="0">
              <a:latin typeface="华文中宋" pitchFamily="2" charset="-122"/>
              <a:ea typeface="华文中宋" pitchFamily="2" charset="-122"/>
            </a:endParaRPr>
          </a:p>
        </p:txBody>
      </p:sp>
      <p:sp>
        <p:nvSpPr>
          <p:cNvPr id="20" name="TextBox 19"/>
          <p:cNvSpPr txBox="1"/>
          <p:nvPr/>
        </p:nvSpPr>
        <p:spPr>
          <a:xfrm>
            <a:off x="8100391" y="2009396"/>
            <a:ext cx="902811" cy="307777"/>
          </a:xfrm>
          <a:prstGeom prst="rect">
            <a:avLst/>
          </a:prstGeom>
          <a:noFill/>
        </p:spPr>
        <p:txBody>
          <a:bodyPr wrap="none" rtlCol="0">
            <a:spAutoFit/>
          </a:bodyPr>
          <a:lstStyle/>
          <a:p>
            <a:r>
              <a:rPr lang="zh-CN" altLang="en-US" sz="1400" dirty="0" smtClean="0">
                <a:latin typeface="华文中宋" pitchFamily="2" charset="-122"/>
                <a:ea typeface="华文中宋" pitchFamily="2" charset="-122"/>
              </a:rPr>
              <a:t>第一阶段</a:t>
            </a:r>
            <a:endParaRPr lang="zh-CN" altLang="en-US" sz="1400" dirty="0">
              <a:latin typeface="华文中宋" pitchFamily="2" charset="-122"/>
              <a:ea typeface="华文中宋" pitchFamily="2" charset="-122"/>
            </a:endParaRPr>
          </a:p>
        </p:txBody>
      </p:sp>
      <p:sp>
        <p:nvSpPr>
          <p:cNvPr id="21" name="TextBox 20"/>
          <p:cNvSpPr txBox="1"/>
          <p:nvPr/>
        </p:nvSpPr>
        <p:spPr>
          <a:xfrm>
            <a:off x="8100390" y="3159224"/>
            <a:ext cx="902811" cy="307777"/>
          </a:xfrm>
          <a:prstGeom prst="rect">
            <a:avLst/>
          </a:prstGeom>
          <a:noFill/>
        </p:spPr>
        <p:txBody>
          <a:bodyPr wrap="none" rtlCol="0">
            <a:spAutoFit/>
          </a:bodyPr>
          <a:lstStyle/>
          <a:p>
            <a:r>
              <a:rPr lang="zh-CN" altLang="en-US" sz="1400" dirty="0" smtClean="0">
                <a:latin typeface="华文中宋" pitchFamily="2" charset="-122"/>
                <a:ea typeface="华文中宋" pitchFamily="2" charset="-122"/>
              </a:rPr>
              <a:t>第二阶段</a:t>
            </a:r>
            <a:endParaRPr lang="zh-CN" altLang="en-US" sz="1400" dirty="0">
              <a:latin typeface="华文中宋" pitchFamily="2" charset="-122"/>
              <a:ea typeface="华文中宋" pitchFamily="2" charset="-122"/>
            </a:endParaRPr>
          </a:p>
        </p:txBody>
      </p:sp>
      <p:sp>
        <p:nvSpPr>
          <p:cNvPr id="22" name="TextBox 21"/>
          <p:cNvSpPr txBox="1"/>
          <p:nvPr/>
        </p:nvSpPr>
        <p:spPr>
          <a:xfrm>
            <a:off x="8105214" y="5661248"/>
            <a:ext cx="902811" cy="307777"/>
          </a:xfrm>
          <a:prstGeom prst="rect">
            <a:avLst/>
          </a:prstGeom>
          <a:noFill/>
        </p:spPr>
        <p:txBody>
          <a:bodyPr wrap="none" rtlCol="0">
            <a:spAutoFit/>
          </a:bodyPr>
          <a:lstStyle/>
          <a:p>
            <a:r>
              <a:rPr lang="zh-CN" altLang="en-US" sz="1400" dirty="0" smtClean="0">
                <a:latin typeface="华文中宋" pitchFamily="2" charset="-122"/>
                <a:ea typeface="华文中宋" pitchFamily="2" charset="-122"/>
              </a:rPr>
              <a:t>第三阶段</a:t>
            </a:r>
            <a:endParaRPr lang="zh-CN" altLang="en-US" sz="1400" dirty="0">
              <a:latin typeface="华文中宋" pitchFamily="2" charset="-122"/>
              <a:ea typeface="华文中宋" pitchFamily="2" charset="-122"/>
            </a:endParaRPr>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6637" y="1657644"/>
            <a:ext cx="4073395" cy="4507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61089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29616</TotalTime>
  <Words>1661</Words>
  <Application>Microsoft Office PowerPoint</Application>
  <PresentationFormat>全屏显示(4:3)</PresentationFormat>
  <Paragraphs>191</Paragraphs>
  <Slides>18</Slides>
  <Notes>18</Notes>
  <HiddenSlides>0</HiddenSlides>
  <MMClips>0</MMClips>
  <ScaleCrop>false</ScaleCrop>
  <HeadingPairs>
    <vt:vector size="4" baseType="variant">
      <vt:variant>
        <vt:lpstr>主题</vt:lpstr>
      </vt:variant>
      <vt:variant>
        <vt:i4>4</vt:i4>
      </vt:variant>
      <vt:variant>
        <vt:lpstr>幻灯片标题</vt:lpstr>
      </vt:variant>
      <vt:variant>
        <vt:i4>18</vt:i4>
      </vt:variant>
    </vt:vector>
  </HeadingPairs>
  <TitlesOfParts>
    <vt:vector size="22" baseType="lpstr">
      <vt:lpstr>Office 主题</vt:lpstr>
      <vt:lpstr>1_Office 主题</vt:lpstr>
      <vt:lpstr>2_Office 主题</vt:lpstr>
      <vt:lpstr>3_Office 主题</vt:lpstr>
      <vt:lpstr>     基于私有云的 缓存数据一致性维护技术与实现   Design and Implementation of Cache Data Consistency Maintenance Technology Based on Private Cloud</vt:lpstr>
      <vt:lpstr>内容提要</vt:lpstr>
      <vt:lpstr>研究背景</vt:lpstr>
      <vt:lpstr>研究意义</vt:lpstr>
      <vt:lpstr>研究现状</vt:lpstr>
      <vt:lpstr>缓存数据一致性维护技术</vt:lpstr>
      <vt:lpstr>缓存数据一致性维护技术</vt:lpstr>
      <vt:lpstr>缓存数据一致性维护技术</vt:lpstr>
      <vt:lpstr>缓存数据一致性维护技术</vt:lpstr>
      <vt:lpstr>缓存数据一致性维护技术</vt:lpstr>
      <vt:lpstr>实验</vt:lpstr>
      <vt:lpstr>实验</vt:lpstr>
      <vt:lpstr>面向残疾人无障碍自理管理平台的 缓存设计</vt:lpstr>
      <vt:lpstr>面向残疾人无障碍自理管理平台的 缓存设计</vt:lpstr>
      <vt:lpstr>  总结与展望</vt:lpstr>
      <vt:lpstr>  附录</vt:lpstr>
      <vt:lpstr>  附录</vt:lpstr>
      <vt:lpstr>   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自动化舌诊研究及“云中医”健康管理系统设计与实现   Automatic tongue diagnosis research and the design and implementation of CloudMed system</dc:title>
  <dc:creator>admin</dc:creator>
  <cp:lastModifiedBy>admin</cp:lastModifiedBy>
  <cp:revision>619</cp:revision>
  <dcterms:created xsi:type="dcterms:W3CDTF">2016-10-07T06:52:40Z</dcterms:created>
  <dcterms:modified xsi:type="dcterms:W3CDTF">2017-03-26T02:04:52Z</dcterms:modified>
</cp:coreProperties>
</file>